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79" r:id="rId3"/>
    <p:sldId id="286" r:id="rId4"/>
    <p:sldId id="283" r:id="rId5"/>
    <p:sldId id="284" r:id="rId6"/>
    <p:sldId id="277" r:id="rId7"/>
  </p:sldIdLst>
  <p:sldSz cx="9144000" cy="6858000" type="screen4x3"/>
  <p:notesSz cx="6858000" cy="9979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16" autoAdjust="0"/>
    <p:restoredTop sz="95543" autoAdjust="0"/>
  </p:normalViewPr>
  <p:slideViewPr>
    <p:cSldViewPr>
      <p:cViewPr varScale="1">
        <p:scale>
          <a:sx n="108" d="100"/>
          <a:sy n="108" d="100"/>
        </p:scale>
        <p:origin x="-2136" y="-84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B9841-927F-4DB9-9B2C-DE1FF52F9E41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40275"/>
            <a:ext cx="5486400" cy="4491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7896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41B27-5C5A-41D8-97F4-28BE7C5DF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228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41B27-5C5A-41D8-97F4-28BE7C5DF5B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24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microsoft.com/office/2007/relationships/hdphoto" Target="../media/hdphoto1.wdp"/><Relationship Id="rId7" Type="http://schemas.openxmlformats.org/officeDocument/2006/relationships/image" Target="../media/image2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microsoft.com/office/2007/relationships/hdphoto" Target="../media/hdphoto1.wdp"/><Relationship Id="rId7" Type="http://schemas.openxmlformats.org/officeDocument/2006/relationships/image" Target="../media/image3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2.wdp"/><Relationship Id="rId7" Type="http://schemas.openxmlformats.org/officeDocument/2006/relationships/image" Target="../media/image28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Relationship Id="rId9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hu\Desktop\Новая папка (2)\e8bf95ae69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"/>
            <a:ext cx="9144000" cy="685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367"/>
          <p:cNvSpPr txBox="1">
            <a:spLocks noChangeArrowheads="1"/>
          </p:cNvSpPr>
          <p:nvPr/>
        </p:nvSpPr>
        <p:spPr bwMode="auto">
          <a:xfrm>
            <a:off x="1331640" y="2406576"/>
            <a:ext cx="6552728" cy="553998"/>
          </a:xfrm>
          <a:prstGeom prst="rect">
            <a:avLst/>
          </a:prstGeom>
          <a:solidFill>
            <a:srgbClr val="FFC000">
              <a:alpha val="49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ВОЕННЫЕ ПРЕСТУПНИКИ ВСУ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14" name="Picture 3"/>
          <p:cNvPicPr/>
          <p:nvPr/>
        </p:nvPicPr>
        <p:blipFill>
          <a:blip r:embed="rId3">
            <a:lum bright="37000" contrast="44000"/>
          </a:blip>
          <a:stretch>
            <a:fillRect/>
          </a:stretch>
        </p:blipFill>
        <p:spPr bwMode="auto">
          <a:xfrm>
            <a:off x="133219" y="5445224"/>
            <a:ext cx="1126413" cy="12800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Рисунок 14" descr="C:\Users\user12\AppData\Local\Microsoft\Windows\INetCache\Content.Word\i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r="7706"/>
          <a:stretch/>
        </p:blipFill>
        <p:spPr bwMode="auto">
          <a:xfrm>
            <a:off x="6727395" y="5445224"/>
            <a:ext cx="1012956" cy="12866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Рисунок 15" descr="C:\Users\PC4_2\Documents\Павлюк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68"/>
          <a:stretch/>
        </p:blipFill>
        <p:spPr bwMode="auto">
          <a:xfrm>
            <a:off x="1403648" y="3737270"/>
            <a:ext cx="1251918" cy="14008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9" name="Рисунок 18" descr="Командир 30 омбр полковник Нестеренко Александр Владимирович"/>
          <p:cNvPicPr/>
          <p:nvPr/>
        </p:nvPicPr>
        <p:blipFill>
          <a:blip r:embed="rId6"/>
          <a:srcRect b="21812"/>
          <a:stretch>
            <a:fillRect/>
          </a:stretch>
        </p:blipFill>
        <p:spPr bwMode="auto">
          <a:xfrm>
            <a:off x="1403648" y="5445224"/>
            <a:ext cx="1251918" cy="12866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6" name="Picture 12" descr="Жакун Александр Николаевич 14 омбр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4" t="3543" r="31889" b="31259"/>
          <a:stretch>
            <a:fillRect/>
          </a:stretch>
        </p:blipFill>
        <p:spPr bwMode="auto">
          <a:xfrm>
            <a:off x="4104133" y="5453541"/>
            <a:ext cx="1259955" cy="12932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/>
          <p:nvPr/>
        </p:nvPicPr>
        <p:blipFill rotWithShape="1">
          <a:blip r:embed="rId8" cstate="print"/>
          <a:srcRect l="6340" r="9771"/>
          <a:stretch/>
        </p:blipFill>
        <p:spPr bwMode="auto">
          <a:xfrm>
            <a:off x="4104133" y="3737271"/>
            <a:ext cx="1259955" cy="1400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C:\Users\shu\Desktop\Новая папка (2)\1440583724_femid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396" y="75689"/>
            <a:ext cx="4696875" cy="21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 descr="C:\Users\2 отдел\Desktop\клочков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2" t="4205" r="33177" b="47664"/>
          <a:stretch/>
        </p:blipFill>
        <p:spPr bwMode="auto">
          <a:xfrm>
            <a:off x="2843808" y="5445224"/>
            <a:ext cx="1080120" cy="12866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/>
          <p:cNvPicPr/>
          <p:nvPr/>
        </p:nvPicPr>
        <p:blipFill rotWithShape="1">
          <a:blip r:embed="rId11" cstate="print"/>
          <a:srcRect l="28667" t="28490" r="51244" b="31695"/>
          <a:stretch/>
        </p:blipFill>
        <p:spPr bwMode="auto">
          <a:xfrm>
            <a:off x="7932376" y="3737270"/>
            <a:ext cx="1032138" cy="14114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" name="Рисунок 25" descr="федоров полесье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932376" y="5445224"/>
            <a:ext cx="1032138" cy="12932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" name="Рисунок 26" descr="микац 93"/>
          <p:cNvPicPr/>
          <p:nvPr/>
        </p:nvPicPr>
        <p:blipFill rotWithShape="1">
          <a:blip r:embed="rId13"/>
          <a:srcRect l="27425" b="36719"/>
          <a:stretch/>
        </p:blipFill>
        <p:spPr bwMode="auto">
          <a:xfrm>
            <a:off x="133218" y="3737271"/>
            <a:ext cx="1126414" cy="14114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" name="Рисунок 27" descr="ГРИЦЬКОВ Андрей Николаевич"/>
          <p:cNvPicPr/>
          <p:nvPr/>
        </p:nvPicPr>
        <p:blipFill>
          <a:blip r:embed="rId14"/>
          <a:srcRect t="1813" b="3625"/>
          <a:stretch>
            <a:fillRect/>
          </a:stretch>
        </p:blipFill>
        <p:spPr bwMode="auto">
          <a:xfrm>
            <a:off x="5505628" y="5445224"/>
            <a:ext cx="1082596" cy="12932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2" name="Рисунок 31" descr="полковник Щербина - ком 17 омпб"/>
          <p:cNvPicPr/>
          <p:nvPr/>
        </p:nvPicPr>
        <p:blipFill>
          <a:blip r:embed="rId15"/>
          <a:srcRect l="21350" r="30293"/>
          <a:stretch>
            <a:fillRect/>
          </a:stretch>
        </p:blipFill>
        <p:spPr bwMode="auto">
          <a:xfrm>
            <a:off x="184796" y="2007490"/>
            <a:ext cx="1362868" cy="14216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" name="TextBox 367"/>
          <p:cNvSpPr txBox="1">
            <a:spLocks noChangeArrowheads="1"/>
          </p:cNvSpPr>
          <p:nvPr/>
        </p:nvSpPr>
        <p:spPr bwMode="auto">
          <a:xfrm>
            <a:off x="2843808" y="2960574"/>
            <a:ext cx="3528392" cy="615553"/>
          </a:xfrm>
          <a:prstGeom prst="rect">
            <a:avLst/>
          </a:prstGeom>
          <a:solidFill>
            <a:srgbClr val="FFC000">
              <a:alpha val="49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Часть № 5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 </a:t>
            </a:r>
            <a:r>
              <a:rPr lang="ru-RU" sz="2000" b="1" i="1" dirty="0">
                <a:solidFill>
                  <a:srgbClr val="C00000"/>
                </a:solidFill>
                <a:latin typeface="Arial Narrow" panose="020B0606020202030204" pitchFamily="34" charset="0"/>
              </a:rPr>
              <a:t>забудем! Не простим!</a:t>
            </a:r>
          </a:p>
        </p:txBody>
      </p:sp>
      <p:pic>
        <p:nvPicPr>
          <p:cNvPr id="22" name="Рисунок 21"/>
          <p:cNvPicPr/>
          <p:nvPr/>
        </p:nvPicPr>
        <p:blipFill rotWithShape="1">
          <a:blip r:embed="rId16"/>
          <a:srcRect l="29227" t="16632" r="48690" b="34320"/>
          <a:stretch/>
        </p:blipFill>
        <p:spPr>
          <a:xfrm>
            <a:off x="2843808" y="3737271"/>
            <a:ext cx="1080119" cy="14114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" name="Рисунок 22" descr="D:\2 ОТДЕЛ\Альбомы\Военные преступники\для альбома по Макеевке\4.jpg"/>
          <p:cNvPicPr/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2" r="40540"/>
          <a:stretch/>
        </p:blipFill>
        <p:spPr bwMode="auto">
          <a:xfrm>
            <a:off x="5505628" y="3737271"/>
            <a:ext cx="1082596" cy="1400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3" name="Рисунок 32" descr="D:\РАБОЧАЯ ПАПКА\IMG_9910.JPG"/>
          <p:cNvPicPr/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4" t="22459" r="22186" b="32802"/>
          <a:stretch/>
        </p:blipFill>
        <p:spPr bwMode="auto">
          <a:xfrm>
            <a:off x="7623578" y="2007490"/>
            <a:ext cx="1362867" cy="14216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Рисунок 29"/>
          <p:cNvPicPr/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5952" r="34247" b="27002"/>
          <a:stretch/>
        </p:blipFill>
        <p:spPr bwMode="auto">
          <a:xfrm>
            <a:off x="6727395" y="3737271"/>
            <a:ext cx="1012955" cy="1400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5754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1786"/>
          <p:cNvSpPr>
            <a:spLocks noChangeArrowheads="1"/>
          </p:cNvSpPr>
          <p:nvPr/>
        </p:nvSpPr>
        <p:spPr bwMode="auto">
          <a:xfrm>
            <a:off x="179512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ВОЕННЫЕ ПРЕСТУПНИКИ        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779912" y="908720"/>
            <a:ext cx="5181664" cy="5760640"/>
          </a:xfrm>
          <a:prstGeom prst="rect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ru-RU"/>
            </a:defPPr>
            <a:lvl1pPr indent="180975" algn="just">
              <a:spcBef>
                <a:spcPct val="0"/>
              </a:spcBef>
              <a:buNone/>
              <a:defRPr sz="1400" b="1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defRPr>
            </a:lvl1pPr>
          </a:lstStyle>
          <a:p>
            <a:pPr indent="0" algn="ctr"/>
            <a:r>
              <a:rPr lang="ru-RU" sz="1800" dirty="0" smtClean="0">
                <a:solidFill>
                  <a:schemeClr val="tx1"/>
                </a:solidFill>
                <a:ea typeface="+mn-ea"/>
                <a:cs typeface="+mn-cs"/>
              </a:rPr>
              <a:t>Командир 128 отдельной горно-пехотной бригады</a:t>
            </a:r>
          </a:p>
          <a:p>
            <a:pPr indent="0" algn="ctr"/>
            <a:r>
              <a:rPr lang="ru-RU" sz="1800" dirty="0" smtClean="0">
                <a:solidFill>
                  <a:schemeClr val="tx1"/>
                </a:solidFill>
                <a:ea typeface="+mn-ea"/>
                <a:cs typeface="+mn-cs"/>
              </a:rPr>
              <a:t>полковник </a:t>
            </a:r>
            <a:r>
              <a:rPr lang="ru-RU" sz="1800" dirty="0" smtClean="0">
                <a:solidFill>
                  <a:srgbClr val="C00000"/>
                </a:solidFill>
                <a:ea typeface="+mn-ea"/>
                <a:cs typeface="+mn-cs"/>
              </a:rPr>
              <a:t>ШАПТАЛА Сергей Александрович</a:t>
            </a:r>
            <a:endParaRPr lang="ru-RU" sz="1800" dirty="0">
              <a:solidFill>
                <a:srgbClr val="C00000"/>
              </a:solidFill>
              <a:ea typeface="+mn-ea"/>
              <a:cs typeface="+mn-cs"/>
            </a:endParaRPr>
          </a:p>
          <a:p>
            <a:endParaRPr lang="ru-RU" sz="1800" dirty="0" smtClean="0">
              <a:solidFill>
                <a:srgbClr val="C00000"/>
              </a:solidFill>
            </a:endParaRPr>
          </a:p>
          <a:p>
            <a:r>
              <a:rPr lang="ru-RU" sz="1800" dirty="0" smtClean="0">
                <a:solidFill>
                  <a:srgbClr val="C00000"/>
                </a:solidFill>
              </a:rPr>
              <a:t>Военный </a:t>
            </a:r>
            <a:r>
              <a:rPr lang="ru-RU" sz="1800" dirty="0">
                <a:solidFill>
                  <a:srgbClr val="C00000"/>
                </a:solidFill>
              </a:rPr>
              <a:t>преступник 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Родился 5 февраля 1973 года.</a:t>
            </a: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Окончил Киевское высшее общевойсковое командное, дважды Краснознаменное училище имени М.В. 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Фрунзе.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Проходил службу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начальником штаба-заместителем командира </a:t>
            </a:r>
            <a:b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51 омбр,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заместителем командира 300 Черновицкого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 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отдельного механизированного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 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полка. 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Участвует в карательной операции на Донбассе с апреля 2014 года. 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Указом П.Порошенко от 18 февраля 2015 года № 93/2015 присвоено звание «Героя Украины»  с условием не разглашения реальных масштабов потерь украинских войск в «Дебальцевском котле». 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По личной инициативе Сергея </a:t>
            </a:r>
            <a:r>
              <a:rPr lang="ru-RU" sz="1350" dirty="0" err="1" smtClean="0">
                <a:solidFill>
                  <a:schemeClr val="tx1"/>
                </a:solidFill>
                <a:ea typeface="+mn-ea"/>
                <a:cs typeface="+mn-cs"/>
              </a:rPr>
              <a:t>Шаптала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  в феврале 2015 года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были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созданы «похоронные команды», основной задачей которых был сбор тел погибших украинских солдат. В дальнейшем, по указанию </a:t>
            </a:r>
            <a:r>
              <a:rPr lang="ru-RU" sz="1350" dirty="0" err="1" smtClean="0">
                <a:solidFill>
                  <a:schemeClr val="tx1"/>
                </a:solidFill>
                <a:ea typeface="+mn-ea"/>
                <a:cs typeface="+mn-cs"/>
              </a:rPr>
              <a:t>Шаптала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, собранные тела зарывали в воронках от снарядов и затапливали в водоемах. Цель этих кощунственных действий – скрытие масштабов потерь украинских войск. Все захороненные таким образом солдаты числятся пропавшими без вести, либо дезертировавшими и перешедшими на сторону врага. В данных случаях семьи погибших украинских военных лишаются возможности получить положенные им выплаты.</a:t>
            </a:r>
          </a:p>
          <a:p>
            <a:endParaRPr lang="ru-RU" sz="1350" i="1" dirty="0">
              <a:solidFill>
                <a:schemeClr val="tx1"/>
              </a:solidFill>
              <a:ea typeface="+mn-ea"/>
              <a:cs typeface="+mn-cs"/>
            </a:endParaRPr>
          </a:p>
        </p:txBody>
      </p:sp>
      <p:pic>
        <p:nvPicPr>
          <p:cNvPr id="9" name="Рисунок 8" descr="http://www.mukachevo.net/Content/img/news/p_105534_1_gallerybig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6" t="12294" r="4623" b="6319"/>
          <a:stretch/>
        </p:blipFill>
        <p:spPr bwMode="auto">
          <a:xfrm>
            <a:off x="179512" y="929360"/>
            <a:ext cx="3453470" cy="2709862"/>
          </a:xfrm>
          <a:prstGeom prst="rect">
            <a:avLst/>
          </a:prstGeom>
          <a:solidFill>
            <a:schemeClr val="accent6">
              <a:lumMod val="20000"/>
              <a:lumOff val="80000"/>
              <a:alpha val="28000"/>
            </a:schemeClr>
          </a:solidFill>
          <a:ln w="38100">
            <a:solidFill>
              <a:schemeClr val="tx1"/>
            </a:solidFill>
          </a:ln>
        </p:spPr>
      </p:pic>
      <p:pic>
        <p:nvPicPr>
          <p:cNvPr id="10" name="Picture 2" descr="D:\2 ОТДЕЛ\Альбомы\Эмблемы бригад\Эмблема-128-огпбр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2" y="3937534"/>
            <a:ext cx="1656184" cy="202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440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1786"/>
          <p:cNvSpPr>
            <a:spLocks noChangeArrowheads="1"/>
          </p:cNvSpPr>
          <p:nvPr/>
        </p:nvSpPr>
        <p:spPr bwMode="auto">
          <a:xfrm>
            <a:off x="179512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«БОЕВЫЕ ПОДВИГИ</a:t>
            </a:r>
            <a:r>
              <a:rPr lang="ru-RU" b="1" dirty="0" smtClean="0">
                <a:solidFill>
                  <a:srgbClr val="FF0000"/>
                </a:solidFill>
              </a:rPr>
              <a:t>» </a:t>
            </a:r>
            <a:r>
              <a:rPr lang="ru-RU" b="1" dirty="0" err="1" smtClean="0">
                <a:solidFill>
                  <a:srgbClr val="FF0000"/>
                </a:solidFill>
              </a:rPr>
              <a:t>Шаптала</a:t>
            </a:r>
            <a:r>
              <a:rPr lang="ru-RU" b="1" dirty="0" smtClean="0">
                <a:solidFill>
                  <a:srgbClr val="FF0000"/>
                </a:solidFill>
              </a:rPr>
              <a:t> С.А.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100" name="Picture 4" descr="D:\2 ОТДЕЛ\ОТЧЕТЫ И ПЛАНЫ\отчеты\В годовой ОТЧЕТ 2016\Белая книга\2015\сентябрь 2015\отчеты к 20.09\6. Июнь\06.06.15 Обстрел Куйбышевского р-на г.Донецка\Ул.Маршала Жукова 13\S12000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92" y="4755072"/>
            <a:ext cx="2863428" cy="195363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2 ОТДЕЛ\ОТЧЕТЫ И ПЛАНЫ\отчеты\В годовой ОТЧЕТ 2016\Белая книга\2015\сентябрь 2015\отчеты к 20.09\6. Июнь\06.06.15 Обстрел Куйбышевского р-на г.Донецка\Ул.Маршала Жукова 13\S12000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92" y="2699503"/>
            <a:ext cx="2865760" cy="195363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2 ОТДЕЛ\ОТЧЕТЫ И ПЛАНЫ\отчеты\В годовой ОТЧЕТ 2016\Белая книга\2015\сентябрь 2015\отчеты к 20.09\6. Июнь\06.06.15 Обстрел Куйбышевского р-на г.Донецка\Ул.Маршала Жукова 13\S120003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29128"/>
            <a:ext cx="2871584" cy="195363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2 ОТДЕЛ\ОТЧЕТЫ И ПЛАНЫ\отчеты\В годовой ОТЧЕТ 2016\Белая книга\2015\сентябрь 2015\отчеты к 20.09\6. Июнь\06.06.15 Обстрел Куйбышевского р-на г.Донецка\Ул.Маршала Жукова 13\S120002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665" y="4754338"/>
            <a:ext cx="2871584" cy="195363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F:\Фото обстрелов Донецка 6 ию\IMG_20150607_112936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504" y="4755071"/>
            <a:ext cx="2871584" cy="19536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</p:pic>
      <p:sp>
        <p:nvSpPr>
          <p:cNvPr id="12" name="TextBox 1478"/>
          <p:cNvSpPr txBox="1">
            <a:spLocks noChangeArrowheads="1"/>
          </p:cNvSpPr>
          <p:nvPr/>
        </p:nvSpPr>
        <p:spPr bwMode="auto">
          <a:xfrm>
            <a:off x="6156176" y="228933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п.Октябрьский</a:t>
            </a:r>
            <a:r>
              <a:rPr lang="ru-RU" sz="1400" b="1" spc="-10" dirty="0" smtClean="0">
                <a:latin typeface="Arial Narrow" pitchFamily="34" charset="0"/>
              </a:rPr>
              <a:t>, 10.04.16г.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3" name="TextBox 1478"/>
          <p:cNvSpPr txBox="1">
            <a:spLocks noChangeArrowheads="1"/>
          </p:cNvSpPr>
          <p:nvPr/>
        </p:nvSpPr>
        <p:spPr bwMode="auto">
          <a:xfrm>
            <a:off x="6156176" y="4365104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п.Октябрьский</a:t>
            </a:r>
            <a:r>
              <a:rPr lang="ru-RU" sz="1400" b="1" spc="-10" dirty="0" smtClean="0">
                <a:latin typeface="Arial Narrow" pitchFamily="34" charset="0"/>
              </a:rPr>
              <a:t>, 10.04.16г.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4" name="TextBox 1478"/>
          <p:cNvSpPr txBox="1">
            <a:spLocks noChangeArrowheads="1"/>
          </p:cNvSpPr>
          <p:nvPr/>
        </p:nvSpPr>
        <p:spPr bwMode="auto">
          <a:xfrm>
            <a:off x="6134145" y="638132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п.Веселое</a:t>
            </a:r>
            <a:r>
              <a:rPr lang="ru-RU" sz="1400" b="1" spc="-10" dirty="0" smtClean="0">
                <a:latin typeface="Arial Narrow" pitchFamily="34" charset="0"/>
              </a:rPr>
              <a:t>, 12.04.16г.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5" name="TextBox 1478"/>
          <p:cNvSpPr txBox="1">
            <a:spLocks noChangeArrowheads="1"/>
          </p:cNvSpPr>
          <p:nvPr/>
        </p:nvSpPr>
        <p:spPr bwMode="auto">
          <a:xfrm>
            <a:off x="3202392" y="637064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п.Веселое</a:t>
            </a:r>
            <a:r>
              <a:rPr lang="ru-RU" sz="1400" b="1" spc="-10" dirty="0" smtClean="0">
                <a:latin typeface="Arial Narrow" pitchFamily="34" charset="0"/>
              </a:rPr>
              <a:t>, 12.04.16г.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6" name="TextBox 1478"/>
          <p:cNvSpPr txBox="1">
            <a:spLocks noChangeArrowheads="1"/>
          </p:cNvSpPr>
          <p:nvPr/>
        </p:nvSpPr>
        <p:spPr bwMode="auto">
          <a:xfrm>
            <a:off x="194538" y="638132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п.Спартак</a:t>
            </a:r>
            <a:r>
              <a:rPr lang="ru-RU" sz="1400" b="1" spc="-10" dirty="0" smtClean="0">
                <a:latin typeface="Arial Narrow" pitchFamily="34" charset="0"/>
              </a:rPr>
              <a:t>, 11.04.16г.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97843" y="620688"/>
            <a:ext cx="5742309" cy="3600400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361950" algn="just">
              <a:lnSpc>
                <a:spcPct val="115000"/>
              </a:lnSpc>
              <a:spcBef>
                <a:spcPct val="0"/>
              </a:spcBef>
              <a:buNone/>
              <a:defRPr sz="1600" b="1">
                <a:latin typeface="Arial Narrow" pitchFamily="34" charset="0"/>
              </a:defRPr>
            </a:lvl1pPr>
          </a:lstStyle>
          <a:p>
            <a:endParaRPr lang="ru-RU" sz="1700" dirty="0" smtClean="0">
              <a:solidFill>
                <a:srgbClr val="FF0000"/>
              </a:solidFill>
            </a:endParaRPr>
          </a:p>
          <a:p>
            <a:r>
              <a:rPr lang="ru-RU" sz="1700" dirty="0"/>
              <a:t>«Герой Украины» </a:t>
            </a:r>
            <a:r>
              <a:rPr lang="ru-RU" sz="1700" dirty="0" smtClean="0">
                <a:solidFill>
                  <a:srgbClr val="FF0000"/>
                </a:solidFill>
              </a:rPr>
              <a:t>Сергей </a:t>
            </a:r>
            <a:r>
              <a:rPr lang="ru-RU" sz="1700" dirty="0" err="1" smtClean="0">
                <a:solidFill>
                  <a:srgbClr val="FF0000"/>
                </a:solidFill>
              </a:rPr>
              <a:t>Шаптала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/>
              <a:t>в </a:t>
            </a:r>
            <a:r>
              <a:rPr lang="ru-RU" sz="1700" dirty="0" smtClean="0"/>
              <a:t>достижении своих личных интересов – повышения благосостояния и  карьерного роста, не щадит ни своих подчиненных, ни мирных граждан Донбасса. </a:t>
            </a:r>
          </a:p>
          <a:p>
            <a:r>
              <a:rPr lang="ru-RU" sz="1700" dirty="0" smtClean="0"/>
              <a:t>В период с 6 по 13 апреля 2016 г. целями для стрельбы артиллерии 128 бригады </a:t>
            </a:r>
            <a:r>
              <a:rPr lang="ru-RU" sz="1700" dirty="0" err="1" smtClean="0"/>
              <a:t>Шаптала</a:t>
            </a:r>
            <a:r>
              <a:rPr lang="ru-RU" sz="1700" dirty="0" smtClean="0"/>
              <a:t> выбрал жилые дома и объекты инфраструктуры Петровского района Донецка, пос. Спартак и Веселое.</a:t>
            </a:r>
          </a:p>
          <a:p>
            <a:r>
              <a:rPr lang="ru-RU" sz="1700" dirty="0" smtClean="0"/>
              <a:t>В результате спланированных обстрелов </a:t>
            </a:r>
            <a:r>
              <a:rPr lang="ru-RU" sz="1700" dirty="0"/>
              <a:t>повреждены и частично разрушены </a:t>
            </a:r>
            <a:r>
              <a:rPr lang="ru-RU" sz="1700" dirty="0" smtClean="0">
                <a:solidFill>
                  <a:srgbClr val="FF0000"/>
                </a:solidFill>
              </a:rPr>
              <a:t>11 </a:t>
            </a:r>
            <a:r>
              <a:rPr lang="ru-RU" sz="1700" dirty="0">
                <a:solidFill>
                  <a:srgbClr val="FF0000"/>
                </a:solidFill>
              </a:rPr>
              <a:t>домов</a:t>
            </a:r>
            <a:r>
              <a:rPr lang="ru-RU" sz="1700" dirty="0" smtClean="0"/>
              <a:t>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1431356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779912" y="908720"/>
            <a:ext cx="5181664" cy="5688632"/>
          </a:xfrm>
          <a:prstGeom prst="rect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ru-RU"/>
            </a:defPPr>
            <a:lvl1pPr indent="180975" algn="just">
              <a:spcBef>
                <a:spcPct val="0"/>
              </a:spcBef>
              <a:buNone/>
              <a:defRPr sz="1400" b="1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defRPr>
            </a:lvl1pPr>
          </a:lstStyle>
          <a:p>
            <a:pPr indent="0" algn="ctr"/>
            <a:r>
              <a:rPr lang="ru-RU" sz="1800" dirty="0">
                <a:solidFill>
                  <a:schemeClr val="tx1"/>
                </a:solidFill>
              </a:rPr>
              <a:t>Заместитель командира </a:t>
            </a:r>
            <a:r>
              <a:rPr lang="ru-RU" sz="1800" dirty="0" smtClean="0">
                <a:solidFill>
                  <a:schemeClr val="tx1"/>
                </a:solidFill>
              </a:rPr>
              <a:t>55 </a:t>
            </a:r>
            <a:r>
              <a:rPr lang="ru-RU" sz="1800" dirty="0">
                <a:solidFill>
                  <a:schemeClr val="tx1"/>
                </a:solidFill>
              </a:rPr>
              <a:t>отдельной </a:t>
            </a:r>
            <a:r>
              <a:rPr lang="ru-RU" sz="1800" dirty="0" smtClean="0">
                <a:solidFill>
                  <a:schemeClr val="tx1"/>
                </a:solidFill>
              </a:rPr>
              <a:t>артиллерийской бригады </a:t>
            </a:r>
          </a:p>
          <a:p>
            <a:pPr indent="0" algn="ctr"/>
            <a:r>
              <a:rPr lang="ru-RU" sz="1800" dirty="0" smtClean="0">
                <a:solidFill>
                  <a:schemeClr val="tx1"/>
                </a:solidFill>
              </a:rPr>
              <a:t>по </a:t>
            </a:r>
            <a:r>
              <a:rPr lang="ru-RU" sz="1800" dirty="0">
                <a:solidFill>
                  <a:schemeClr val="tx1"/>
                </a:solidFill>
              </a:rPr>
              <a:t>работе с личным составом</a:t>
            </a:r>
          </a:p>
          <a:p>
            <a:pPr indent="0" algn="ctr"/>
            <a:r>
              <a:rPr lang="ru-RU" sz="1800" dirty="0" smtClean="0">
                <a:solidFill>
                  <a:schemeClr val="tx1"/>
                </a:solidFill>
                <a:ea typeface="+mn-ea"/>
                <a:cs typeface="+mn-cs"/>
              </a:rPr>
              <a:t>подполковник </a:t>
            </a:r>
            <a:r>
              <a:rPr lang="ru-RU" sz="1800" dirty="0" smtClean="0">
                <a:solidFill>
                  <a:srgbClr val="C00000"/>
                </a:solidFill>
                <a:ea typeface="+mn-ea"/>
                <a:cs typeface="+mn-cs"/>
              </a:rPr>
              <a:t>НЕМИНСКИЙ Игорь Викторович</a:t>
            </a:r>
            <a:endParaRPr lang="ru-RU" sz="1800" dirty="0">
              <a:solidFill>
                <a:srgbClr val="C00000"/>
              </a:solidFill>
              <a:ea typeface="+mn-ea"/>
              <a:cs typeface="+mn-cs"/>
            </a:endParaRPr>
          </a:p>
          <a:p>
            <a:r>
              <a:rPr lang="ru-RU" sz="1800" dirty="0" smtClean="0">
                <a:solidFill>
                  <a:srgbClr val="C00000"/>
                </a:solidFill>
              </a:rPr>
              <a:t>Военный </a:t>
            </a:r>
            <a:r>
              <a:rPr lang="ru-RU" sz="1800" dirty="0">
                <a:solidFill>
                  <a:srgbClr val="C00000"/>
                </a:solidFill>
              </a:rPr>
              <a:t>преступник 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Родился 9 ноября 1974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года в г.Потсдам, Германия.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Проживает в г.Запорожье.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Отец – Виктор Зусевич Неминский 07.12.1950 г.р.,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мать - Валентина Анатольевна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Неминская (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Дайнеко) 13.10.1954 г.р., проживают г.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Керчь РФ,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пер. Майский, д.7, кв.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3.</a:t>
            </a:r>
            <a:endParaRPr lang="ru-RU" sz="1350" dirty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Сестры: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Елена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Неминская - проживает в г.Ришон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Ле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Цион, Израиль;</a:t>
            </a:r>
            <a:b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Марина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Чайникова (Неминская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) – </a:t>
            </a:r>
            <a:r>
              <a:rPr lang="ru-RU" sz="1350" dirty="0" smtClean="0">
                <a:solidFill>
                  <a:schemeClr val="tx1"/>
                </a:solidFill>
              </a:rPr>
              <a:t>проживает в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 г.Керчь, РФ.</a:t>
            </a:r>
            <a:endParaRPr lang="ru-RU" sz="1350" dirty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Участвует в карательной операции на Донбассе с апреля 2014 года. </a:t>
            </a:r>
            <a:endParaRPr lang="ru-RU" sz="1350" dirty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В июне - августе 2014 года возглавлял группу украинских карателей, которая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совместно с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сотрудники СБУ занималась зачисткой захваченных ВСУ населенных пунктов Старобешевского района Донецкой области от «неблагонадежных элементов». Сведения о количестве похищенных этой группой мирных граждан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разнятся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от 42 до 67 человек. Местонахождение похищенных карателями Неминского граждан до сих пор не установлено.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«Заслуги» Неминского по ликвидации населения не остались незамеченными. Руководство СБУ ходатайствовало о награждении своего помощника. В августе 2015 года указом президента Украины Неминский награжден </a:t>
            </a:r>
            <a:r>
              <a:rPr lang="ru-RU" sz="1350" dirty="0">
                <a:solidFill>
                  <a:schemeClr val="tx1"/>
                </a:solidFill>
              </a:rPr>
              <a:t>орденом Богдана Хмельницкого </a:t>
            </a:r>
            <a:r>
              <a:rPr lang="en-US" sz="1350" dirty="0" smtClean="0">
                <a:solidFill>
                  <a:schemeClr val="tx1"/>
                </a:solidFill>
              </a:rPr>
              <a:t>II</a:t>
            </a:r>
            <a:r>
              <a:rPr lang="en-US" sz="1350" dirty="0">
                <a:solidFill>
                  <a:schemeClr val="tx1"/>
                </a:solidFill>
              </a:rPr>
              <a:t>I</a:t>
            </a:r>
            <a:r>
              <a:rPr lang="ru-RU" sz="1350" dirty="0" smtClean="0">
                <a:solidFill>
                  <a:schemeClr val="tx1"/>
                </a:solidFill>
              </a:rPr>
              <a:t> </a:t>
            </a:r>
            <a:r>
              <a:rPr lang="ru-RU" sz="1350" dirty="0">
                <a:solidFill>
                  <a:schemeClr val="tx1"/>
                </a:solidFill>
              </a:rPr>
              <a:t>степени</a:t>
            </a:r>
            <a:r>
              <a:rPr lang="ru-RU" sz="1350" dirty="0" smtClean="0">
                <a:solidFill>
                  <a:schemeClr val="tx1"/>
                </a:solidFill>
              </a:rPr>
              <a:t>.</a:t>
            </a:r>
            <a:endParaRPr lang="ru-RU" sz="1350" dirty="0" smtClean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8" name="Прямоугольник 1786"/>
          <p:cNvSpPr>
            <a:spLocks noChangeArrowheads="1"/>
          </p:cNvSpPr>
          <p:nvPr/>
        </p:nvSpPr>
        <p:spPr bwMode="auto">
          <a:xfrm>
            <a:off x="179512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ВОЕННЫЕ ПРЕСТУПНИКИ        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" name="Picture 2" descr="D:\2 ОТДЕЛ\ВСУ и руководство Украины\ВСУ\55 оабр\Неминский Игорь ЗКВР 55 оабр\Неминский игорь ЗКВР 55 оабр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7"/>
          <a:stretch/>
        </p:blipFill>
        <p:spPr bwMode="auto">
          <a:xfrm>
            <a:off x="179512" y="929360"/>
            <a:ext cx="3453470" cy="2709862"/>
          </a:xfrm>
          <a:prstGeom prst="rect">
            <a:avLst/>
          </a:prstGeom>
          <a:solidFill>
            <a:schemeClr val="accent6">
              <a:lumMod val="20000"/>
              <a:lumOff val="80000"/>
              <a:alpha val="28000"/>
            </a:schemeClr>
          </a:solidFill>
          <a:ln w="38100">
            <a:solidFill>
              <a:schemeClr val="tx1"/>
            </a:solidFill>
          </a:ln>
          <a:extLst/>
        </p:spPr>
      </p:pic>
      <p:pic>
        <p:nvPicPr>
          <p:cNvPr id="10" name="Picture 2" descr="D:\2 ОТДЕЛ\Альбомы\Эмблемы бригад\Эмблема-55-оабр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81687"/>
            <a:ext cx="1800200" cy="2067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473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1786"/>
          <p:cNvSpPr>
            <a:spLocks noChangeArrowheads="1"/>
          </p:cNvSpPr>
          <p:nvPr/>
        </p:nvSpPr>
        <p:spPr bwMode="auto">
          <a:xfrm>
            <a:off x="179512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«БОЕВЫЕ ПОДВИГИ</a:t>
            </a:r>
            <a:r>
              <a:rPr lang="ru-RU" b="1" dirty="0" smtClean="0">
                <a:solidFill>
                  <a:srgbClr val="FF0000"/>
                </a:solidFill>
              </a:rPr>
              <a:t>» Неминского И.В.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97843" y="620688"/>
            <a:ext cx="5742309" cy="3924146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361950" algn="just">
              <a:lnSpc>
                <a:spcPct val="115000"/>
              </a:lnSpc>
              <a:spcBef>
                <a:spcPct val="0"/>
              </a:spcBef>
              <a:buNone/>
              <a:defRPr sz="1600" b="1">
                <a:latin typeface="Arial Narrow" pitchFamily="34" charset="0"/>
              </a:defRPr>
            </a:lvl1pPr>
          </a:lstStyle>
          <a:p>
            <a:r>
              <a:rPr lang="ru-RU" dirty="0" smtClean="0">
                <a:solidFill>
                  <a:srgbClr val="FF0000"/>
                </a:solidFill>
              </a:rPr>
              <a:t>Игорю </a:t>
            </a:r>
            <a:r>
              <a:rPr lang="ru-RU" dirty="0" err="1" smtClean="0">
                <a:solidFill>
                  <a:srgbClr val="FF0000"/>
                </a:solidFill>
              </a:rPr>
              <a:t>Неминскому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/>
              <a:t>не дает покоя тот факт, что многие его сверстники и люди, младше него, за «заслуги» в карательной операции выросли по карьерной лестнице, а 41-летний подполковник Неминский ни как не получит заветные погоны полковника. Стремясь к этой цели, каратель не обращает внимания ни на какие моральные принципы.</a:t>
            </a:r>
          </a:p>
          <a:p>
            <a:r>
              <a:rPr lang="ru-RU" dirty="0" smtClean="0"/>
              <a:t>Подчиненные Неминского, воспитанные в духе ненависти к населению Донбасса ежедневно обстреливают населенные пункты. </a:t>
            </a:r>
          </a:p>
          <a:p>
            <a:r>
              <a:rPr lang="ru-RU" dirty="0" smtClean="0"/>
              <a:t>В ночь с 8 на 9 апреля 2016 г. преступники 55 отдельной артиллерийской бригады обстреляли п. Яковлевка </a:t>
            </a:r>
            <a:r>
              <a:rPr lang="ru-RU" dirty="0" err="1" smtClean="0"/>
              <a:t>Ясиноватского</a:t>
            </a:r>
            <a:r>
              <a:rPr lang="ru-RU" dirty="0" smtClean="0"/>
              <a:t> района. В результате обстрела повреждены и частично разрушены </a:t>
            </a:r>
            <a:r>
              <a:rPr lang="ru-RU" dirty="0" smtClean="0">
                <a:solidFill>
                  <a:srgbClr val="FF0000"/>
                </a:solidFill>
              </a:rPr>
              <a:t>7 домов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D:\2 ОТДЕЛ\ОТЧЕТЫ И ПЛАНЫ\отчеты\В годовой ОТЧЕТ 2016\Белая книга\2016\апрель 2016\Белая книга 09.04.2016\Яковлевка 08.04.2016\ул.Ясиноватская 209\S20200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37" y="4725144"/>
            <a:ext cx="2874495" cy="195363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2 ОТДЕЛ\ОТЧЕТЫ И ПЛАНЫ\отчеты\В годовой ОТЧЕТ 2016\Белая книга\2016\апрель 2016\Белая книга 09.04.2016\Яковлевка 08.04.2016\ул.Ясиноватская 209\S20200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64" y="4734563"/>
            <a:ext cx="2874496" cy="1944214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2 ОТДЕЛ\ОТЧЕТЫ И ПЛАНЫ\отчеты\В годовой ОТЧЕТ 2016\Белая книга\2016\апрель 2016\Белая книга 09.04.2016\Яковлевка 08.04.2016\ул.Ясиноватская 209\S202000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080" y="2685553"/>
            <a:ext cx="2874496" cy="195363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2 ОТДЕЛ\ОТЧЕТЫ И ПЛАНЫ\отчеты\В годовой ОТЧЕТ 2016\Белая книга\2016\апрель 2016\Белая книга 09.04.2016\Яковлевка 08.04.2016\ул.Ясиноватская 209\S202001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92" y="629128"/>
            <a:ext cx="2874496" cy="195363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2 ОТДЕЛ\ОТЧЕТЫ И ПЛАНЫ\отчеты\В годовой ОТЧЕТ 2016\Белая книга\2016\апрель 2016\Белая книга 09.04.2016\Яковлевка 08.04.2016\ул.Ясиноватская 163\S202003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080" y="4725144"/>
            <a:ext cx="2874496" cy="194421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1478"/>
          <p:cNvSpPr txBox="1">
            <a:spLocks noChangeArrowheads="1"/>
          </p:cNvSpPr>
          <p:nvPr/>
        </p:nvSpPr>
        <p:spPr bwMode="auto">
          <a:xfrm>
            <a:off x="6156176" y="228933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п.Яковлевка</a:t>
            </a:r>
            <a:r>
              <a:rPr lang="ru-RU" sz="1400" b="1" spc="-10" dirty="0" smtClean="0">
                <a:latin typeface="Arial Narrow" pitchFamily="34" charset="0"/>
              </a:rPr>
              <a:t>, 09.04.16г.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22" name="TextBox 1478"/>
          <p:cNvSpPr txBox="1">
            <a:spLocks noChangeArrowheads="1"/>
          </p:cNvSpPr>
          <p:nvPr/>
        </p:nvSpPr>
        <p:spPr bwMode="auto">
          <a:xfrm>
            <a:off x="6148883" y="4329390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п.Яковлевка</a:t>
            </a:r>
            <a:r>
              <a:rPr lang="ru-RU" sz="1400" b="1" spc="-10" dirty="0" smtClean="0">
                <a:latin typeface="Arial Narrow" pitchFamily="34" charset="0"/>
              </a:rPr>
              <a:t>, 09.04.16г.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23" name="TextBox 1478"/>
          <p:cNvSpPr txBox="1">
            <a:spLocks noChangeArrowheads="1"/>
          </p:cNvSpPr>
          <p:nvPr/>
        </p:nvSpPr>
        <p:spPr bwMode="auto">
          <a:xfrm>
            <a:off x="6156176" y="638132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п.Яковлевка</a:t>
            </a:r>
            <a:r>
              <a:rPr lang="ru-RU" sz="1400" b="1" spc="-10" dirty="0" smtClean="0">
                <a:latin typeface="Arial Narrow" pitchFamily="34" charset="0"/>
              </a:rPr>
              <a:t>, 09.04.16г.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24" name="TextBox 1478"/>
          <p:cNvSpPr txBox="1">
            <a:spLocks noChangeArrowheads="1"/>
          </p:cNvSpPr>
          <p:nvPr/>
        </p:nvSpPr>
        <p:spPr bwMode="auto">
          <a:xfrm>
            <a:off x="3203848" y="638132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п.Яковлевка</a:t>
            </a:r>
            <a:r>
              <a:rPr lang="ru-RU" sz="1400" b="1" spc="-10" dirty="0" smtClean="0">
                <a:latin typeface="Arial Narrow" pitchFamily="34" charset="0"/>
              </a:rPr>
              <a:t>, 09.04.16г.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25" name="TextBox 1478"/>
          <p:cNvSpPr txBox="1">
            <a:spLocks noChangeArrowheads="1"/>
          </p:cNvSpPr>
          <p:nvPr/>
        </p:nvSpPr>
        <p:spPr bwMode="auto">
          <a:xfrm>
            <a:off x="254432" y="638132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err="1" smtClean="0">
                <a:latin typeface="Arial Narrow" pitchFamily="34" charset="0"/>
              </a:rPr>
              <a:t>п.Яковлевка</a:t>
            </a:r>
            <a:r>
              <a:rPr lang="ru-RU" sz="1400" b="1" spc="-10" dirty="0" smtClean="0">
                <a:latin typeface="Arial Narrow" pitchFamily="34" charset="0"/>
              </a:rPr>
              <a:t>, 09.04.16г.</a:t>
            </a:r>
            <a:endParaRPr lang="ru-RU" sz="1400" b="1" spc="-1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339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D:\2 ОТДЕЛ\Альбомы\Военные преступники\для альбома по Макеевке\Суд 2\скачанные файлы (3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1000"/>
                    </a14:imgEffect>
                    <a14:imgEffect>
                      <a14:brightnessContrast contras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786"/>
          <p:cNvSpPr>
            <a:spLocks noChangeArrowheads="1"/>
          </p:cNvSpPr>
          <p:nvPr/>
        </p:nvSpPr>
        <p:spPr bwMode="auto">
          <a:xfrm>
            <a:off x="182424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ВОЕННЫЕ ПРЕСТУПНИКИ        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851920" y="646003"/>
            <a:ext cx="5112568" cy="4248149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180975" algn="just">
              <a:lnSpc>
                <a:spcPct val="115000"/>
              </a:lnSpc>
            </a:pPr>
            <a:r>
              <a:rPr lang="ru-RU" sz="1400" b="1" dirty="0">
                <a:solidFill>
                  <a:srgbClr val="0E13E4"/>
                </a:solidFill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Действия </a:t>
            </a:r>
            <a:r>
              <a:rPr lang="ru-RU" sz="1400" b="1" dirty="0">
                <a:solidFill>
                  <a:srgbClr val="C00000"/>
                </a:solidFill>
                <a:latin typeface="Arial Narrow" pitchFamily="34" charset="0"/>
              </a:rPr>
              <a:t>ШАПТАЛА Сергея </a:t>
            </a:r>
            <a:r>
              <a:rPr lang="ru-RU" sz="1400" b="1" dirty="0" smtClean="0">
                <a:solidFill>
                  <a:srgbClr val="C00000"/>
                </a:solidFill>
                <a:latin typeface="Arial Narrow" pitchFamily="34" charset="0"/>
              </a:rPr>
              <a:t>Александровича</a:t>
            </a:r>
            <a:r>
              <a:rPr lang="ru-RU" sz="1400" b="1" dirty="0" smtClean="0">
                <a:latin typeface="Arial Narrow" pitchFamily="34" charset="0"/>
              </a:rPr>
              <a:t> </a:t>
            </a:r>
            <a:r>
              <a:rPr lang="ru-RU" sz="1400" b="1" dirty="0">
                <a:latin typeface="Arial Narrow" pitchFamily="34" charset="0"/>
              </a:rPr>
              <a:t>и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Arial Narrow" pitchFamily="34" charset="0"/>
              </a:rPr>
              <a:t>НЕМИНСКОГО Игоря Викторовича</a:t>
            </a:r>
            <a:r>
              <a:rPr lang="ru-RU" sz="1400" b="1" dirty="0" smtClean="0">
                <a:latin typeface="Arial Narrow" pitchFamily="34" charset="0"/>
              </a:rPr>
              <a:t> квалифицируются </a:t>
            </a:r>
            <a:r>
              <a:rPr lang="ru-RU" sz="1400" b="1" dirty="0">
                <a:latin typeface="Arial Narrow" pitchFamily="34" charset="0"/>
              </a:rPr>
              <a:t>по следующим статьям Уголовного кодекса Украины: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Статья 436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 Пропаганда войны.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Статья 437 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ч.1, ч.2 Планирование, подготовка, развязывание и ведение агрессивной войны.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Статья </a:t>
            </a: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</a:rPr>
              <a:t>438 </a:t>
            </a: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ч.1, </a:t>
            </a: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</a:rPr>
              <a:t>ч.2</a:t>
            </a:r>
            <a:r>
              <a:rPr lang="ru-RU" sz="1400" b="1" dirty="0" smtClean="0">
                <a:latin typeface="Arial Narrow" pitchFamily="34" charset="0"/>
              </a:rPr>
              <a:t> Нарушение законов и обычаев войны.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Статья </a:t>
            </a: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</a:rPr>
              <a:t>439 </a:t>
            </a: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ч.1, </a:t>
            </a: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</a:rPr>
              <a:t>ч.2 </a:t>
            </a:r>
            <a:r>
              <a:rPr lang="ru-RU" sz="1400" b="1" dirty="0" smtClean="0">
                <a:latin typeface="Arial Narrow" pitchFamily="34" charset="0"/>
              </a:rPr>
              <a:t>Применение оружия массового уничтожения.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Статья 442 ч.1 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Геноцид.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Статья 433 ч.1, ч.2 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Насилие над населением в районе военных действий.</a:t>
            </a:r>
          </a:p>
          <a:p>
            <a:pPr indent="180975" algn="just">
              <a:lnSpc>
                <a:spcPct val="115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                 </a:t>
            </a:r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  <a:ea typeface="+mn-ea"/>
                <a:cs typeface="+mn-cs"/>
              </a:rPr>
              <a:t>Не забудем! Не простим!</a:t>
            </a:r>
          </a:p>
        </p:txBody>
      </p:sp>
      <p:pic>
        <p:nvPicPr>
          <p:cNvPr id="25" name="Рисунок 24"/>
          <p:cNvPicPr/>
          <p:nvPr/>
        </p:nvPicPr>
        <p:blipFill rotWithShape="1">
          <a:blip r:embed="rId4"/>
          <a:srcRect l="66034" t="28180" r="3340" b="29464"/>
          <a:stretch/>
        </p:blipFill>
        <p:spPr>
          <a:xfrm>
            <a:off x="3851920" y="5026337"/>
            <a:ext cx="1944216" cy="156707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6" name="Picture 2" descr="D:\2 ОТДЕЛ\Альбомы\Военные преступники\для альбома по Макеевке\Суд\I-40-VOKRUG-sud-f08_640-620x3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49278"/>
            <a:ext cx="3024336" cy="1544134"/>
          </a:xfrm>
          <a:prstGeom prst="rect">
            <a:avLst/>
          </a:prstGeom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2 ОТДЕЛ\ВСУ и руководство Украины\ВСУ\55 оабр\Неминский Игорь ЗКВР 55 оабр\Неминский игорь ЗКВР 55 оабр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7"/>
          <a:stretch/>
        </p:blipFill>
        <p:spPr bwMode="auto">
          <a:xfrm>
            <a:off x="185462" y="4030379"/>
            <a:ext cx="2485755" cy="1918901"/>
          </a:xfrm>
          <a:prstGeom prst="rect">
            <a:avLst/>
          </a:prstGeom>
          <a:solidFill>
            <a:schemeClr val="accent6">
              <a:lumMod val="20000"/>
              <a:lumOff val="80000"/>
              <a:alpha val="28000"/>
            </a:schemeClr>
          </a:solidFill>
          <a:ln w="38100">
            <a:solidFill>
              <a:schemeClr val="tx1"/>
            </a:solidFill>
          </a:ln>
          <a:extLst/>
        </p:spPr>
      </p:pic>
      <p:sp>
        <p:nvSpPr>
          <p:cNvPr id="33" name="Прямоугольник 1786"/>
          <p:cNvSpPr>
            <a:spLocks noChangeArrowheads="1"/>
          </p:cNvSpPr>
          <p:nvPr/>
        </p:nvSpPr>
        <p:spPr bwMode="auto">
          <a:xfrm>
            <a:off x="179512" y="5949280"/>
            <a:ext cx="2497407" cy="442035"/>
          </a:xfrm>
          <a:prstGeom prst="rect">
            <a:avLst/>
          </a:prstGeom>
          <a:solidFill>
            <a:schemeClr val="accent5">
              <a:lumMod val="40000"/>
              <a:lumOff val="60000"/>
              <a:alpha val="65000"/>
            </a:schemeClr>
          </a:solidFill>
          <a:ln w="2857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НЕМИНСКИЙ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Игорь Викторович</a:t>
            </a:r>
            <a:endParaRPr lang="ru-RU" sz="1200" b="1" dirty="0">
              <a:latin typeface="Arial Narrow" pitchFamily="34" charset="0"/>
            </a:endParaRPr>
          </a:p>
        </p:txBody>
      </p:sp>
      <p:pic>
        <p:nvPicPr>
          <p:cNvPr id="27" name="Picture 2" descr="D:\2 ОТДЕЛ\Альбомы\Эмблемы бригад\Эмблема-55-оабр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838" y="4570537"/>
            <a:ext cx="949654" cy="10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Рисунок 29" descr="http://www.mukachevo.net/Content/img/news/p_105534_1_gallerybig.jpg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6" t="12294" r="4623" b="6319"/>
          <a:stretch/>
        </p:blipFill>
        <p:spPr bwMode="auto">
          <a:xfrm>
            <a:off x="185884" y="1078051"/>
            <a:ext cx="2491457" cy="1918901"/>
          </a:xfrm>
          <a:prstGeom prst="rect">
            <a:avLst/>
          </a:prstGeom>
          <a:solidFill>
            <a:schemeClr val="accent6">
              <a:lumMod val="20000"/>
              <a:lumOff val="80000"/>
              <a:alpha val="28000"/>
            </a:schemeClr>
          </a:solidFill>
          <a:ln w="38100">
            <a:solidFill>
              <a:schemeClr val="tx1"/>
            </a:solidFill>
          </a:ln>
        </p:spPr>
      </p:pic>
      <p:sp>
        <p:nvSpPr>
          <p:cNvPr id="35" name="Прямоугольник 1786"/>
          <p:cNvSpPr>
            <a:spLocks noChangeArrowheads="1"/>
          </p:cNvSpPr>
          <p:nvPr/>
        </p:nvSpPr>
        <p:spPr bwMode="auto">
          <a:xfrm>
            <a:off x="179512" y="2996952"/>
            <a:ext cx="2520280" cy="442035"/>
          </a:xfrm>
          <a:prstGeom prst="rect">
            <a:avLst/>
          </a:prstGeom>
          <a:solidFill>
            <a:schemeClr val="accent5">
              <a:lumMod val="40000"/>
              <a:lumOff val="60000"/>
              <a:alpha val="65000"/>
            </a:schemeClr>
          </a:solidFill>
          <a:ln w="2857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ШАПТАЛА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Сергей Александрович</a:t>
            </a:r>
            <a:endParaRPr lang="ru-RU" sz="1200" b="1" dirty="0">
              <a:latin typeface="Arial Narrow" pitchFamily="34" charset="0"/>
            </a:endParaRPr>
          </a:p>
        </p:txBody>
      </p:sp>
      <p:pic>
        <p:nvPicPr>
          <p:cNvPr id="3074" name="Picture 2" descr="D:\2 ОТДЕЛ\Альбомы\Эмблемы бригад\Эмблема-128-огпбр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034" y="1567627"/>
            <a:ext cx="875262" cy="106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9377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10551</TotalTime>
  <Words>438</Words>
  <Application>Microsoft Office PowerPoint</Application>
  <PresentationFormat>Экран (4:3)</PresentationFormat>
  <Paragraphs>59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Командир30-йомбрВСУ Герой Украины –  полковник НЕСТЕРЕНКО  Александр Владимирович  Военный преступник. В 2015 году полковнику  НЕСТЕРЕНКО за геноцид собственного народа, за систематические обстрелы Горловки, уничтожение мирного населения присвоено звание Герой Украины.  В настоящее время украинские каратели под командованием Героя Украины полковника НЕСТЕРЕНКО А.В. продолжают обстреливают Горловку, в результате чего гибнут мирные граждане и страдает инфраструктура.  За прошедшую неделю украинские каратели из 30-й омбр ВСУ ___   режим «тишины».  По территории Донецкой народной республике выпущено более ___ артиллерийских снарядов ВСУ, ___ танковых снарядов, ___ мин калибром 82 и 120 мм. Систематически применяются гранатометы, противотанковое и стрелковое оружие.  В результате обстрелов со стороны ВСУ получила ранение девушка 1989 г.р., разрушено ДВА жилых дома и временно прекратили работу четыре электроподстанции в ПЕТРОВСКОМ районе города ДОНЕЦКА и повреждена школа №15 в н.п. ЗАЙЦЕВО. Украинские каратели продолжают мародерствовать в отношении мирного населения. Такой факт был отмечен в н.п. ЗАЙЦЕВО. В ответ на жалобу местного жителя, сотрудниками СБУ был совершен поджог жилого дома.   </dc:title>
  <dc:creator>2 OTD</dc:creator>
  <cp:lastModifiedBy>2 отдел</cp:lastModifiedBy>
  <cp:revision>591</cp:revision>
  <cp:lastPrinted>2016-04-15T07:07:04Z</cp:lastPrinted>
  <dcterms:created xsi:type="dcterms:W3CDTF">2016-03-19T06:45:42Z</dcterms:created>
  <dcterms:modified xsi:type="dcterms:W3CDTF">2016-04-15T13:59:04Z</dcterms:modified>
</cp:coreProperties>
</file>