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9" r:id="rId2"/>
    <p:sldId id="285" r:id="rId3"/>
    <p:sldId id="280" r:id="rId4"/>
    <p:sldId id="279" r:id="rId5"/>
    <p:sldId id="286" r:id="rId6"/>
    <p:sldId id="287" r:id="rId7"/>
  </p:sldIdLst>
  <p:sldSz cx="9144000" cy="6858000" type="screen4x3"/>
  <p:notesSz cx="6858000" cy="9979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16" autoAdjust="0"/>
    <p:restoredTop sz="95543" autoAdjust="0"/>
  </p:normalViewPr>
  <p:slideViewPr>
    <p:cSldViewPr>
      <p:cViewPr varScale="1">
        <p:scale>
          <a:sx n="108" d="100"/>
          <a:sy n="108" d="100"/>
        </p:scale>
        <p:origin x="-2148" y="-84"/>
      </p:cViewPr>
      <p:guideLst>
        <p:guide orient="horz" pos="2160"/>
        <p:guide pos="2880"/>
      </p:guideLst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B9841-927F-4DB9-9B2C-DE1FF52F9E41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40275"/>
            <a:ext cx="5486400" cy="44910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7896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641B27-5C5A-41D8-97F4-28BE7C5DF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228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641B27-5C5A-41D8-97F4-28BE7C5DF5B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24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gif"/><Relationship Id="rId5" Type="http://schemas.openxmlformats.org/officeDocument/2006/relationships/image" Target="../media/image20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microsoft.com/office/2007/relationships/hdphoto" Target="../media/hdphoto1.wdp"/><Relationship Id="rId7" Type="http://schemas.openxmlformats.org/officeDocument/2006/relationships/image" Target="../media/image2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microsoft.com/office/2007/relationships/hdphoto" Target="../media/hdphoto1.wdp"/><Relationship Id="rId7" Type="http://schemas.openxmlformats.org/officeDocument/2006/relationships/image" Target="../media/image32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microsoft.com/office/2007/relationships/hdphoto" Target="../media/hdphoto2.wdp"/><Relationship Id="rId7" Type="http://schemas.openxmlformats.org/officeDocument/2006/relationships/image" Target="../media/image20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gif"/><Relationship Id="rId5" Type="http://schemas.openxmlformats.org/officeDocument/2006/relationships/image" Target="../media/image36.jpeg"/><Relationship Id="rId4" Type="http://schemas.openxmlformats.org/officeDocument/2006/relationships/image" Target="../media/image35.pn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hu\Desktop\Новая папка (2)\e8bf95ae69d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"/>
            <a:ext cx="9144000" cy="685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367"/>
          <p:cNvSpPr txBox="1">
            <a:spLocks noChangeArrowheads="1"/>
          </p:cNvSpPr>
          <p:nvPr/>
        </p:nvSpPr>
        <p:spPr bwMode="auto">
          <a:xfrm>
            <a:off x="1331640" y="2406576"/>
            <a:ext cx="6552728" cy="553998"/>
          </a:xfrm>
          <a:prstGeom prst="rect">
            <a:avLst/>
          </a:prstGeom>
          <a:solidFill>
            <a:srgbClr val="FFC000">
              <a:alpha val="49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ВОЕННЫЕ ПРЕСТУПНИКИ ВСУ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14" name="Picture 3"/>
          <p:cNvPicPr/>
          <p:nvPr/>
        </p:nvPicPr>
        <p:blipFill>
          <a:blip r:embed="rId3">
            <a:lum bright="37000" contrast="44000"/>
          </a:blip>
          <a:stretch>
            <a:fillRect/>
          </a:stretch>
        </p:blipFill>
        <p:spPr bwMode="auto">
          <a:xfrm>
            <a:off x="133219" y="5445224"/>
            <a:ext cx="1126413" cy="128008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" name="Рисунок 14" descr="C:\Users\user12\AppData\Local\Microsoft\Windows\INetCache\Content.Word\i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r="7706"/>
          <a:stretch/>
        </p:blipFill>
        <p:spPr bwMode="auto">
          <a:xfrm>
            <a:off x="6727395" y="5445224"/>
            <a:ext cx="1012956" cy="12866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Рисунок 15" descr="C:\Users\PC4_2\Documents\Павлюк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68"/>
          <a:stretch/>
        </p:blipFill>
        <p:spPr bwMode="auto">
          <a:xfrm>
            <a:off x="1403648" y="3737270"/>
            <a:ext cx="1251918" cy="14008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9" name="Рисунок 18" descr="Командир 30 омбр полковник Нестеренко Александр Владимирович"/>
          <p:cNvPicPr/>
          <p:nvPr/>
        </p:nvPicPr>
        <p:blipFill>
          <a:blip r:embed="rId6"/>
          <a:srcRect b="21812"/>
          <a:stretch>
            <a:fillRect/>
          </a:stretch>
        </p:blipFill>
        <p:spPr bwMode="auto">
          <a:xfrm>
            <a:off x="1403648" y="5445224"/>
            <a:ext cx="1251918" cy="12866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6" name="Picture 12" descr="Жакун Александр Николаевич 14 омбр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4" t="3543" r="31889" b="31259"/>
          <a:stretch>
            <a:fillRect/>
          </a:stretch>
        </p:blipFill>
        <p:spPr bwMode="auto">
          <a:xfrm>
            <a:off x="4104133" y="5453541"/>
            <a:ext cx="1259955" cy="129320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/>
          <p:cNvPicPr/>
          <p:nvPr/>
        </p:nvPicPr>
        <p:blipFill rotWithShape="1">
          <a:blip r:embed="rId8" cstate="print"/>
          <a:srcRect l="6340" r="9771"/>
          <a:stretch/>
        </p:blipFill>
        <p:spPr bwMode="auto">
          <a:xfrm>
            <a:off x="4104133" y="3737271"/>
            <a:ext cx="1259955" cy="14008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8" name="Picture 4" descr="C:\Users\shu\Desktop\Новая папка (2)\1440583724_femida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396" y="75689"/>
            <a:ext cx="4696875" cy="21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 descr="C:\Users\2 отдел\Desktop\клочков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2" t="4205" r="33177" b="47664"/>
          <a:stretch/>
        </p:blipFill>
        <p:spPr bwMode="auto">
          <a:xfrm>
            <a:off x="2843808" y="5445224"/>
            <a:ext cx="1080120" cy="12866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Рисунок 24"/>
          <p:cNvPicPr/>
          <p:nvPr/>
        </p:nvPicPr>
        <p:blipFill rotWithShape="1">
          <a:blip r:embed="rId11" cstate="print"/>
          <a:srcRect l="28667" t="28490" r="51244" b="31695"/>
          <a:stretch/>
        </p:blipFill>
        <p:spPr bwMode="auto">
          <a:xfrm>
            <a:off x="7932376" y="3737270"/>
            <a:ext cx="1032138" cy="14114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6" name="Рисунок 25" descr="федоров полесье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932376" y="5445224"/>
            <a:ext cx="1032138" cy="12932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7" name="Рисунок 26" descr="микац 93"/>
          <p:cNvPicPr/>
          <p:nvPr/>
        </p:nvPicPr>
        <p:blipFill rotWithShape="1">
          <a:blip r:embed="rId13"/>
          <a:srcRect l="27425" b="36719"/>
          <a:stretch/>
        </p:blipFill>
        <p:spPr bwMode="auto">
          <a:xfrm>
            <a:off x="133218" y="3737271"/>
            <a:ext cx="1126414" cy="14114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" name="Рисунок 27" descr="ГРИЦЬКОВ Андрей Николаевич"/>
          <p:cNvPicPr/>
          <p:nvPr/>
        </p:nvPicPr>
        <p:blipFill>
          <a:blip r:embed="rId14"/>
          <a:srcRect t="1813" b="3625"/>
          <a:stretch>
            <a:fillRect/>
          </a:stretch>
        </p:blipFill>
        <p:spPr bwMode="auto">
          <a:xfrm>
            <a:off x="5505628" y="5445224"/>
            <a:ext cx="1082596" cy="12932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2" name="Рисунок 31" descr="полковник Щербина - ком 17 омпб"/>
          <p:cNvPicPr/>
          <p:nvPr/>
        </p:nvPicPr>
        <p:blipFill>
          <a:blip r:embed="rId15"/>
          <a:srcRect l="21350" r="30293"/>
          <a:stretch>
            <a:fillRect/>
          </a:stretch>
        </p:blipFill>
        <p:spPr bwMode="auto">
          <a:xfrm>
            <a:off x="184796" y="2007490"/>
            <a:ext cx="1362868" cy="14216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1" name="TextBox 367"/>
          <p:cNvSpPr txBox="1">
            <a:spLocks noChangeArrowheads="1"/>
          </p:cNvSpPr>
          <p:nvPr/>
        </p:nvSpPr>
        <p:spPr bwMode="auto">
          <a:xfrm>
            <a:off x="2843808" y="2960574"/>
            <a:ext cx="3528392" cy="615553"/>
          </a:xfrm>
          <a:prstGeom prst="rect">
            <a:avLst/>
          </a:prstGeom>
          <a:solidFill>
            <a:srgbClr val="FFC000">
              <a:alpha val="49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Часть № 6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Не </a:t>
            </a:r>
            <a:r>
              <a:rPr lang="ru-RU" sz="2000" b="1" i="1" dirty="0">
                <a:solidFill>
                  <a:srgbClr val="C00000"/>
                </a:solidFill>
                <a:latin typeface="Arial Narrow" panose="020B0606020202030204" pitchFamily="34" charset="0"/>
              </a:rPr>
              <a:t>забудем! Не простим!</a:t>
            </a:r>
          </a:p>
        </p:txBody>
      </p:sp>
      <p:pic>
        <p:nvPicPr>
          <p:cNvPr id="22" name="Рисунок 21"/>
          <p:cNvPicPr/>
          <p:nvPr/>
        </p:nvPicPr>
        <p:blipFill rotWithShape="1">
          <a:blip r:embed="rId16"/>
          <a:srcRect l="29227" t="16632" r="48690" b="34320"/>
          <a:stretch/>
        </p:blipFill>
        <p:spPr>
          <a:xfrm>
            <a:off x="2843808" y="3737271"/>
            <a:ext cx="1080119" cy="14114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3" name="Рисунок 22" descr="D:\2 ОТДЕЛ\Альбомы\Военные преступники\для альбома по Макеевке\4.jpg"/>
          <p:cNvPicPr/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2" r="40540"/>
          <a:stretch/>
        </p:blipFill>
        <p:spPr bwMode="auto">
          <a:xfrm>
            <a:off x="5505628" y="3737271"/>
            <a:ext cx="1082596" cy="14008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3" name="Рисунок 32" descr="D:\РАБОЧАЯ ПАПКА\IMG_9910.JPG"/>
          <p:cNvPicPr/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14" t="22459" r="22186" b="32802"/>
          <a:stretch/>
        </p:blipFill>
        <p:spPr bwMode="auto">
          <a:xfrm>
            <a:off x="7623578" y="2007490"/>
            <a:ext cx="1362867" cy="14216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Рисунок 29"/>
          <p:cNvPicPr/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5952" r="34247" b="27002"/>
          <a:stretch/>
        </p:blipFill>
        <p:spPr bwMode="auto">
          <a:xfrm>
            <a:off x="6727395" y="3737271"/>
            <a:ext cx="1012955" cy="14008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57542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2 ОТДЕЛ\Альбомы\Военные преступники\для альбома по Макеевке\ryrx886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000"/>
                    </a14:imgEffect>
                    <a14:imgEffect>
                      <a14:brightnessContrast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779912" y="908720"/>
            <a:ext cx="5181664" cy="5544616"/>
          </a:xfrm>
          <a:prstGeom prst="rect">
            <a:avLst/>
          </a:prstGeom>
          <a:solidFill>
            <a:schemeClr val="accent6">
              <a:lumMod val="20000"/>
              <a:lumOff val="80000"/>
              <a:alpha val="33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ru-RU"/>
            </a:defPPr>
            <a:lvl1pPr indent="180975" algn="just">
              <a:spcBef>
                <a:spcPct val="0"/>
              </a:spcBef>
              <a:buNone/>
              <a:defRPr sz="1400" b="1">
                <a:solidFill>
                  <a:srgbClr val="FF0000"/>
                </a:solidFill>
                <a:latin typeface="Arial Narrow" pitchFamily="34" charset="0"/>
                <a:ea typeface="+mj-ea"/>
                <a:cs typeface="+mj-cs"/>
              </a:defRPr>
            </a:lvl1pPr>
          </a:lstStyle>
          <a:p>
            <a:pPr indent="0" algn="ctr"/>
            <a:r>
              <a:rPr lang="ru-RU" sz="1800" dirty="0" smtClean="0">
                <a:solidFill>
                  <a:schemeClr val="tx1"/>
                </a:solidFill>
                <a:ea typeface="+mn-ea"/>
                <a:cs typeface="+mn-cs"/>
              </a:rPr>
              <a:t>Командир 17 отдельного батальона </a:t>
            </a:r>
          </a:p>
          <a:p>
            <a:pPr indent="0" algn="ctr"/>
            <a:r>
              <a:rPr lang="ru-RU" sz="1800" dirty="0" smtClean="0">
                <a:solidFill>
                  <a:schemeClr val="tx1"/>
                </a:solidFill>
                <a:ea typeface="+mn-ea"/>
                <a:cs typeface="+mn-cs"/>
              </a:rPr>
              <a:t>57 отдельной мотопехотной бригады</a:t>
            </a:r>
          </a:p>
          <a:p>
            <a:pPr indent="0" algn="ctr"/>
            <a:r>
              <a:rPr lang="ru-RU" sz="1800" dirty="0" smtClean="0">
                <a:solidFill>
                  <a:schemeClr val="tx1"/>
                </a:solidFill>
                <a:ea typeface="+mn-ea"/>
                <a:cs typeface="+mn-cs"/>
              </a:rPr>
              <a:t>полковник </a:t>
            </a:r>
            <a:r>
              <a:rPr lang="ru-RU" sz="1800" dirty="0" smtClean="0">
                <a:solidFill>
                  <a:srgbClr val="C00000"/>
                </a:solidFill>
                <a:ea typeface="+mn-ea"/>
                <a:cs typeface="+mn-cs"/>
              </a:rPr>
              <a:t>ЩЕРБИНА Александр Александрович</a:t>
            </a:r>
            <a:endParaRPr lang="ru-RU" sz="1800" dirty="0">
              <a:solidFill>
                <a:srgbClr val="C00000"/>
              </a:solidFill>
              <a:ea typeface="+mn-ea"/>
              <a:cs typeface="+mn-cs"/>
            </a:endParaRPr>
          </a:p>
          <a:p>
            <a:endParaRPr lang="ru-RU" sz="1800" dirty="0" smtClean="0">
              <a:solidFill>
                <a:srgbClr val="C00000"/>
              </a:solidFill>
            </a:endParaRPr>
          </a:p>
          <a:p>
            <a:r>
              <a:rPr lang="ru-RU" sz="1800" dirty="0" smtClean="0">
                <a:solidFill>
                  <a:srgbClr val="C00000"/>
                </a:solidFill>
              </a:rPr>
              <a:t>Военный </a:t>
            </a:r>
            <a:r>
              <a:rPr lang="ru-RU" sz="1800" dirty="0">
                <a:solidFill>
                  <a:srgbClr val="C00000"/>
                </a:solidFill>
              </a:rPr>
              <a:t>преступник 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Родился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13 февраля1974 года.</a:t>
            </a:r>
          </a:p>
          <a:p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В 1995 году окончил Одесский институт сухопутных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войск.</a:t>
            </a:r>
            <a:endParaRPr lang="ru-RU" sz="1350" dirty="0">
              <a:solidFill>
                <a:schemeClr val="tx1"/>
              </a:solidFill>
              <a:ea typeface="+mn-ea"/>
              <a:cs typeface="+mn-cs"/>
            </a:endParaRPr>
          </a:p>
          <a:p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Вначале 2000-х обучался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в военной школе «</a:t>
            </a:r>
            <a:r>
              <a:rPr lang="ru-RU" sz="1350" dirty="0" err="1" smtClean="0">
                <a:solidFill>
                  <a:schemeClr val="tx1"/>
                </a:solidFill>
                <a:ea typeface="+mn-ea"/>
                <a:cs typeface="+mn-cs"/>
              </a:rPr>
              <a:t>International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 </a:t>
            </a:r>
            <a:r>
              <a:rPr lang="ru-RU" sz="1350" dirty="0" err="1">
                <a:solidFill>
                  <a:schemeClr val="tx1"/>
                </a:solidFill>
                <a:ea typeface="+mn-ea"/>
                <a:cs typeface="+mn-cs"/>
              </a:rPr>
              <a:t>staff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 </a:t>
            </a:r>
            <a:r>
              <a:rPr lang="ru-RU" sz="1350" dirty="0" err="1">
                <a:solidFill>
                  <a:schemeClr val="tx1"/>
                </a:solidFill>
                <a:ea typeface="+mn-ea"/>
                <a:cs typeface="+mn-cs"/>
              </a:rPr>
              <a:t>officer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 </a:t>
            </a:r>
            <a:r>
              <a:rPr lang="ru-RU" sz="1350" dirty="0" err="1">
                <a:solidFill>
                  <a:schemeClr val="tx1"/>
                </a:solidFill>
                <a:ea typeface="+mn-ea"/>
                <a:cs typeface="+mn-cs"/>
              </a:rPr>
              <a:t>orientation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 </a:t>
            </a:r>
            <a:r>
              <a:rPr lang="ru-RU" sz="1350" dirty="0" err="1" smtClean="0">
                <a:solidFill>
                  <a:schemeClr val="tx1"/>
                </a:solidFill>
                <a:ea typeface="+mn-ea"/>
                <a:cs typeface="+mn-cs"/>
              </a:rPr>
              <a:t>course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»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в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Нидерландах.</a:t>
            </a:r>
            <a:endParaRPr lang="ru-RU" sz="1350" dirty="0">
              <a:solidFill>
                <a:schemeClr val="tx1"/>
              </a:solidFill>
              <a:ea typeface="+mn-ea"/>
              <a:cs typeface="+mn-cs"/>
            </a:endParaRPr>
          </a:p>
          <a:p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В 2003 году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уволен из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украинской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армии.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С 2001 г. по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2005 г. в составе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миссии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ОБСЕ находился в Грузии.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Осуществлял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мониторинг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российско-грузинской границы на чеченском, ингушском и дагестанском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участке. </a:t>
            </a:r>
            <a:endParaRPr lang="ru-RU" sz="1350" dirty="0">
              <a:solidFill>
                <a:schemeClr val="tx1"/>
              </a:solidFill>
              <a:ea typeface="+mn-ea"/>
              <a:cs typeface="+mn-cs"/>
            </a:endParaRP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Окончил филиал британского университета международных отношений «</a:t>
            </a:r>
            <a:r>
              <a:rPr lang="ru-RU" sz="1350" dirty="0" err="1" smtClean="0">
                <a:solidFill>
                  <a:schemeClr val="tx1"/>
                </a:solidFill>
                <a:ea typeface="+mn-ea"/>
                <a:cs typeface="+mn-cs"/>
              </a:rPr>
              <a:t>Open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 </a:t>
            </a:r>
            <a:r>
              <a:rPr lang="ru-RU" sz="1350" dirty="0" err="1" smtClean="0">
                <a:solidFill>
                  <a:schemeClr val="tx1"/>
                </a:solidFill>
                <a:ea typeface="+mn-ea"/>
                <a:cs typeface="+mn-cs"/>
              </a:rPr>
              <a:t>University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». Во время обучения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был завербован сотрудниками британской разведки. </a:t>
            </a:r>
            <a:endParaRPr lang="ru-RU" sz="1350" dirty="0">
              <a:solidFill>
                <a:schemeClr val="tx1"/>
              </a:solidFill>
              <a:ea typeface="+mn-ea"/>
              <a:cs typeface="+mn-cs"/>
            </a:endParaRP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С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мая 2014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года участвует в карательной операции на Донбассе.</a:t>
            </a:r>
          </a:p>
          <a:p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Подчиненные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Щербины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отличились своим зверством и мародёрством в ходе зачисток </a:t>
            </a:r>
            <a:r>
              <a:rPr lang="ru-RU" sz="1350" dirty="0" err="1" smtClean="0">
                <a:solidFill>
                  <a:schemeClr val="tx1"/>
                </a:solidFill>
                <a:ea typeface="+mn-ea"/>
                <a:cs typeface="+mn-cs"/>
              </a:rPr>
              <a:t>н.п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. Станица Луганская после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его взятия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.</a:t>
            </a:r>
          </a:p>
          <a:p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 В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июле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2014 года лично принимал участие в расстреле </a:t>
            </a:r>
            <a:b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</a:b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3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семей «сепаратистов» вместе с детьми в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Новосветловке. </a:t>
            </a:r>
          </a:p>
          <a:p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За преступления против своего народа представлен к присвоению звания «Народный герой Украины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».</a:t>
            </a:r>
            <a:endParaRPr lang="ru-RU" sz="1350" dirty="0">
              <a:solidFill>
                <a:schemeClr val="tx1"/>
              </a:solidFill>
              <a:ea typeface="+mn-ea"/>
              <a:cs typeface="+mn-cs"/>
            </a:endParaRPr>
          </a:p>
        </p:txBody>
      </p:sp>
      <p:sp>
        <p:nvSpPr>
          <p:cNvPr id="8" name="Прямоугольник 1786"/>
          <p:cNvSpPr>
            <a:spLocks noChangeArrowheads="1"/>
          </p:cNvSpPr>
          <p:nvPr/>
        </p:nvSpPr>
        <p:spPr bwMode="auto">
          <a:xfrm>
            <a:off x="179512" y="107340"/>
            <a:ext cx="8782064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ВОЕННЫЕ ПРЕСТУПНИКИ                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2 ОТДЕЛ\ВСУ и руководство Украины\ВСУ\57 омпбр\Щербина Александр Александрович Командир 17 батальона\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2" t="4376" r="34982" b="29269"/>
          <a:stretch/>
        </p:blipFill>
        <p:spPr bwMode="auto">
          <a:xfrm>
            <a:off x="179512" y="929360"/>
            <a:ext cx="3453470" cy="2709862"/>
          </a:xfrm>
          <a:prstGeom prst="rect">
            <a:avLst/>
          </a:prstGeom>
          <a:solidFill>
            <a:schemeClr val="accent6">
              <a:lumMod val="20000"/>
              <a:lumOff val="80000"/>
              <a:alpha val="28000"/>
            </a:schemeClr>
          </a:solidFill>
          <a:ln w="38100">
            <a:solidFill>
              <a:schemeClr val="tx1"/>
            </a:solidFill>
          </a:ln>
          <a:extLst/>
        </p:spPr>
      </p:pic>
      <p:pic>
        <p:nvPicPr>
          <p:cNvPr id="11" name="Picture 3" descr="D:\2 ОТДЕЛ\Альбомы\Эмблемы бригад\Эмблема-57-омпбр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81687"/>
            <a:ext cx="1872208" cy="213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70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2 ОТДЕЛ\Альбомы\Военные преступники\для альбома по Макеевке\ryrx88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"/>
                    </a14:imgEffect>
                    <a14:imgEffect>
                      <a14:brightnessContrast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1786"/>
          <p:cNvSpPr>
            <a:spLocks noChangeArrowheads="1"/>
          </p:cNvSpPr>
          <p:nvPr/>
        </p:nvSpPr>
        <p:spPr bwMode="auto">
          <a:xfrm>
            <a:off x="179512" y="107340"/>
            <a:ext cx="8782064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«БОЕВЫЕ ПОДВИГИ</a:t>
            </a:r>
            <a:r>
              <a:rPr lang="ru-RU" b="1" dirty="0" smtClean="0">
                <a:solidFill>
                  <a:srgbClr val="FF0000"/>
                </a:solidFill>
              </a:rPr>
              <a:t>» Щербины А.А.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97843" y="620687"/>
            <a:ext cx="5742309" cy="4022923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361950" algn="just">
              <a:lnSpc>
                <a:spcPct val="115000"/>
              </a:lnSpc>
              <a:spcBef>
                <a:spcPct val="0"/>
              </a:spcBef>
              <a:buNone/>
              <a:defRPr sz="1600" b="1">
                <a:latin typeface="Arial Narrow" pitchFamily="34" charset="0"/>
              </a:defRPr>
            </a:lvl1pPr>
          </a:lstStyle>
          <a:p>
            <a:r>
              <a:rPr lang="ru-RU" dirty="0"/>
              <a:t>В ночь с 30 на 31 марта 2016 г. </a:t>
            </a:r>
            <a:r>
              <a:rPr lang="ru-RU" dirty="0" smtClean="0"/>
              <a:t>каратели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17 отдельного батальона, </a:t>
            </a:r>
            <a:r>
              <a:rPr lang="ru-RU" dirty="0"/>
              <a:t>под командованием полковника </a:t>
            </a:r>
            <a:r>
              <a:rPr lang="ru-RU" dirty="0" smtClean="0"/>
              <a:t>Щербины, </a:t>
            </a:r>
            <a:r>
              <a:rPr lang="ru-RU" dirty="0"/>
              <a:t>осуществили интенсивный </a:t>
            </a:r>
            <a:r>
              <a:rPr lang="ru-RU" dirty="0" smtClean="0"/>
              <a:t>обстрел </a:t>
            </a:r>
            <a:r>
              <a:rPr lang="ru-RU" dirty="0"/>
              <a:t>из </a:t>
            </a:r>
            <a:r>
              <a:rPr lang="ru-RU" dirty="0" smtClean="0"/>
              <a:t>120-мм минометов </a:t>
            </a:r>
            <a:r>
              <a:rPr lang="ru-RU" dirty="0" err="1" smtClean="0"/>
              <a:t>н.п</a:t>
            </a:r>
            <a:r>
              <a:rPr lang="ru-RU" dirty="0" smtClean="0"/>
              <a:t>. Зайцево, в </a:t>
            </a:r>
            <a:r>
              <a:rPr lang="ru-RU" dirty="0"/>
              <a:t>результате </a:t>
            </a:r>
            <a:r>
              <a:rPr lang="ru-RU" dirty="0" smtClean="0"/>
              <a:t>которого </a:t>
            </a:r>
            <a:r>
              <a:rPr lang="ru-RU" dirty="0" smtClean="0">
                <a:solidFill>
                  <a:srgbClr val="FF0000"/>
                </a:solidFill>
              </a:rPr>
              <a:t>ранены 7 </a:t>
            </a:r>
            <a:r>
              <a:rPr lang="ru-RU" dirty="0">
                <a:solidFill>
                  <a:srgbClr val="FF0000"/>
                </a:solidFill>
              </a:rPr>
              <a:t>мирных жителей, разрушены и повреждены </a:t>
            </a:r>
            <a:r>
              <a:rPr lang="ru-RU" dirty="0" smtClean="0">
                <a:solidFill>
                  <a:srgbClr val="FF0000"/>
                </a:solidFill>
              </a:rPr>
              <a:t>13 </a:t>
            </a:r>
            <a:r>
              <a:rPr lang="ru-RU" dirty="0">
                <a:solidFill>
                  <a:srgbClr val="FF0000"/>
                </a:solidFill>
              </a:rPr>
              <a:t>жилых домов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4 </a:t>
            </a:r>
            <a:r>
              <a:rPr lang="ru-RU" dirty="0" smtClean="0"/>
              <a:t>апреля 2016 г. в </a:t>
            </a:r>
            <a:r>
              <a:rPr lang="ru-RU" dirty="0" smtClean="0"/>
              <a:t>результате очередного </a:t>
            </a:r>
            <a:r>
              <a:rPr lang="ru-RU" dirty="0" smtClean="0"/>
              <a:t>обстрела </a:t>
            </a:r>
            <a:r>
              <a:rPr lang="ru-RU" dirty="0" err="1" smtClean="0"/>
              <a:t>н.п</a:t>
            </a:r>
            <a:r>
              <a:rPr lang="ru-RU" dirty="0" smtClean="0"/>
              <a:t>. Зайцево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тяжело ранена жительница поселка </a:t>
            </a:r>
            <a:r>
              <a:rPr lang="ru-RU" dirty="0" err="1" smtClean="0">
                <a:solidFill>
                  <a:srgbClr val="FF0000"/>
                </a:solidFill>
              </a:rPr>
              <a:t>Шуклин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Л.Е</a:t>
            </a:r>
            <a:r>
              <a:rPr lang="ru-RU" dirty="0" smtClean="0">
                <a:solidFill>
                  <a:srgbClr val="FF0000"/>
                </a:solidFill>
              </a:rPr>
              <a:t>.,</a:t>
            </a:r>
            <a:r>
              <a:rPr lang="ru-RU" dirty="0"/>
              <a:t> </a:t>
            </a:r>
            <a:r>
              <a:rPr lang="ru-RU" dirty="0" smtClean="0">
                <a:solidFill>
                  <a:srgbClr val="FF0000"/>
                </a:solidFill>
              </a:rPr>
              <a:t>разрушены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4 </a:t>
            </a:r>
            <a:r>
              <a:rPr lang="ru-RU" dirty="0" smtClean="0">
                <a:solidFill>
                  <a:srgbClr val="FF0000"/>
                </a:solidFill>
              </a:rPr>
              <a:t>жилых </a:t>
            </a:r>
            <a:r>
              <a:rPr lang="ru-RU" dirty="0">
                <a:solidFill>
                  <a:srgbClr val="FF0000"/>
                </a:solidFill>
              </a:rPr>
              <a:t>дома.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8 апреля </a:t>
            </a:r>
            <a:r>
              <a:rPr lang="ru-RU" dirty="0"/>
              <a:t>в результате обстрела «героями» из </a:t>
            </a:r>
            <a:r>
              <a:rPr lang="ru-RU" dirty="0" smtClean="0"/>
              <a:t>17 </a:t>
            </a:r>
            <a:r>
              <a:rPr lang="ru-RU" dirty="0"/>
              <a:t>омбр </a:t>
            </a:r>
            <a:r>
              <a:rPr lang="ru-RU" dirty="0" err="1" smtClean="0"/>
              <a:t>н.п.Гольмовской</a:t>
            </a:r>
            <a:r>
              <a:rPr lang="ru-RU" dirty="0" smtClean="0"/>
              <a:t> частично </a:t>
            </a:r>
            <a:r>
              <a:rPr lang="ru-RU" dirty="0"/>
              <a:t>разрушен дом № </a:t>
            </a:r>
            <a:r>
              <a:rPr lang="ru-RU" dirty="0" smtClean="0"/>
              <a:t>73 </a:t>
            </a:r>
            <a:r>
              <a:rPr lang="ru-RU" dirty="0"/>
              <a:t>по ул</a:t>
            </a:r>
            <a:r>
              <a:rPr lang="ru-RU" dirty="0" smtClean="0"/>
              <a:t>. </a:t>
            </a:r>
            <a:r>
              <a:rPr lang="ru-RU" dirty="0" err="1" smtClean="0"/>
              <a:t>Б.Хмельницкого</a:t>
            </a:r>
            <a:r>
              <a:rPr lang="ru-RU" dirty="0" smtClean="0"/>
              <a:t>. </a:t>
            </a:r>
            <a:r>
              <a:rPr lang="ru-RU" dirty="0">
                <a:solidFill>
                  <a:srgbClr val="FF0000"/>
                </a:solidFill>
              </a:rPr>
              <a:t>На момент обстрела в доме </a:t>
            </a:r>
            <a:r>
              <a:rPr lang="ru-RU" dirty="0" smtClean="0">
                <a:solidFill>
                  <a:srgbClr val="FF0000"/>
                </a:solidFill>
              </a:rPr>
              <a:t>находился ребенок 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7-ми </a:t>
            </a:r>
            <a:r>
              <a:rPr lang="ru-RU" dirty="0">
                <a:solidFill>
                  <a:srgbClr val="FF0000"/>
                </a:solidFill>
              </a:rPr>
              <a:t>лет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/>
              <a:t>Всего в период с </a:t>
            </a:r>
            <a:r>
              <a:rPr lang="ru-RU" dirty="0" smtClean="0"/>
              <a:t>25 марта </a:t>
            </a:r>
            <a:r>
              <a:rPr lang="ru-RU" dirty="0"/>
              <a:t>по </a:t>
            </a:r>
            <a:r>
              <a:rPr lang="ru-RU" dirty="0" smtClean="0"/>
              <a:t>19 апреля  Щербина </a:t>
            </a:r>
            <a:r>
              <a:rPr lang="ru-RU" dirty="0"/>
              <a:t>и его головорезы </a:t>
            </a:r>
            <a:r>
              <a:rPr lang="ru-RU" dirty="0">
                <a:solidFill>
                  <a:srgbClr val="FF0000"/>
                </a:solidFill>
              </a:rPr>
              <a:t>более </a:t>
            </a:r>
            <a:r>
              <a:rPr lang="ru-RU" dirty="0" smtClean="0">
                <a:solidFill>
                  <a:srgbClr val="FF0000"/>
                </a:solidFill>
              </a:rPr>
              <a:t>200 </a:t>
            </a:r>
            <a:r>
              <a:rPr lang="ru-RU" dirty="0">
                <a:solidFill>
                  <a:srgbClr val="FF0000"/>
                </a:solidFill>
              </a:rPr>
              <a:t>раз </a:t>
            </a:r>
            <a:r>
              <a:rPr lang="ru-RU" dirty="0"/>
              <a:t>обстреляли </a:t>
            </a:r>
            <a:r>
              <a:rPr lang="ru-RU" dirty="0" smtClean="0"/>
              <a:t>населенные пункты ДНР.</a:t>
            </a:r>
            <a:endParaRPr lang="ru-RU" dirty="0" smtClean="0"/>
          </a:p>
        </p:txBody>
      </p:sp>
      <p:pic>
        <p:nvPicPr>
          <p:cNvPr id="16" name="Рисунок 15" descr="http://storage.novorosinform.org/cache/e/b/(1)_CiX0hhib8JI.jpg/w644h387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29129"/>
            <a:ext cx="2871583" cy="195363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</p:pic>
      <p:pic>
        <p:nvPicPr>
          <p:cNvPr id="2050" name="Picture 2" descr="D:\2 ОТДЕЛ\ОТЧЕТЫ И ПЛАНЫ\отчеты\В годовой ОТЧЕТ 2016\Белая книга\2016\март 2016\Белая книга 31.03.2016 для ТУРБО\Горловка пос.Зайцево\переулок Михаила Мазая 23\IMG_854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692" y="2681538"/>
            <a:ext cx="2871583" cy="196207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2 ОТДЕЛ\ОТЧЕТЫ И ПЛАНЫ\отчеты\В годовой ОТЧЕТ 2016\Белая книга\2016\март 2016\Белая книга 31.03.2016 для ТУРБО\Горловка пос.Зайцево\переулок Михаила Мазая 23\IMG_8545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210" b="10248"/>
          <a:stretch/>
        </p:blipFill>
        <p:spPr bwMode="auto">
          <a:xfrm>
            <a:off x="6092906" y="4761250"/>
            <a:ext cx="2871582" cy="1980118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2 ОТДЕЛ\ОТЧЕТЫ И ПЛАНЫ\отчеты\В годовой ОТЧЕТ 2016\Белая книга\2016\март 2016\Белая книга 31.03.2016 для ТУРБО\Горловка пос.Зайцево\переулок Торговый 12\IMG_854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1249"/>
            <a:ext cx="2836156" cy="196207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2 ОТДЕЛ\ОТЧЕТЫ И ПЛАНЫ\отчеты\В годовой ОТЧЕТ 2016\Белая книга\2016\март 2016\Белая книга 31.03.2016 для ТУРБО\Горловка пос.Зайцево\переулок Торговый 12\IMG_853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996" y="4761250"/>
            <a:ext cx="2862059" cy="196207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733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2 ОТДЕЛ\Альбомы\Военные преступники\для альбома по Макеевке\ryrx88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"/>
                    </a14:imgEffect>
                    <a14:imgEffect>
                      <a14:brightnessContrast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1786"/>
          <p:cNvSpPr>
            <a:spLocks noChangeArrowheads="1"/>
          </p:cNvSpPr>
          <p:nvPr/>
        </p:nvSpPr>
        <p:spPr bwMode="auto">
          <a:xfrm>
            <a:off x="179512" y="107340"/>
            <a:ext cx="8782064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ВОЕННЫЕ ПРЕСТУПНИКИ                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779912" y="908720"/>
            <a:ext cx="5181664" cy="5760640"/>
          </a:xfrm>
          <a:prstGeom prst="rect">
            <a:avLst/>
          </a:prstGeom>
          <a:solidFill>
            <a:schemeClr val="accent6">
              <a:lumMod val="20000"/>
              <a:lumOff val="80000"/>
              <a:alpha val="33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ru-RU"/>
            </a:defPPr>
            <a:lvl1pPr indent="180975" algn="just">
              <a:spcBef>
                <a:spcPct val="0"/>
              </a:spcBef>
              <a:buNone/>
              <a:defRPr sz="1400" b="1">
                <a:solidFill>
                  <a:srgbClr val="FF0000"/>
                </a:solidFill>
                <a:latin typeface="Arial Narrow" pitchFamily="34" charset="0"/>
                <a:ea typeface="+mj-ea"/>
                <a:cs typeface="+mj-cs"/>
              </a:defRPr>
            </a:lvl1pPr>
          </a:lstStyle>
          <a:p>
            <a:pPr indent="0" algn="ctr"/>
            <a:r>
              <a:rPr lang="ru-RU" sz="1800" dirty="0">
                <a:solidFill>
                  <a:schemeClr val="tx1"/>
                </a:solidFill>
                <a:ea typeface="+mn-ea"/>
                <a:cs typeface="+mn-cs"/>
              </a:rPr>
              <a:t>К</a:t>
            </a:r>
            <a:r>
              <a:rPr lang="ru-RU" sz="1800" dirty="0" smtClean="0">
                <a:solidFill>
                  <a:schemeClr val="tx1"/>
                </a:solidFill>
                <a:ea typeface="+mn-ea"/>
                <a:cs typeface="+mn-cs"/>
              </a:rPr>
              <a:t>омандир 11 отдельного мотопехотного батальона «Киевская Русь» </a:t>
            </a:r>
          </a:p>
          <a:p>
            <a:pPr indent="0" algn="ctr"/>
            <a:r>
              <a:rPr lang="ru-RU" sz="1800" dirty="0" smtClean="0">
                <a:solidFill>
                  <a:schemeClr val="tx1"/>
                </a:solidFill>
                <a:ea typeface="+mn-ea"/>
                <a:cs typeface="+mn-cs"/>
              </a:rPr>
              <a:t>59 </a:t>
            </a:r>
            <a:r>
              <a:rPr lang="ru-RU" sz="1800" dirty="0">
                <a:solidFill>
                  <a:schemeClr val="tx1"/>
                </a:solidFill>
                <a:ea typeface="+mn-ea"/>
                <a:cs typeface="+mn-cs"/>
              </a:rPr>
              <a:t>отдельной механизированной бригады </a:t>
            </a:r>
            <a:endParaRPr lang="ru-RU" sz="1800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 indent="0" algn="ctr"/>
            <a:r>
              <a:rPr lang="ru-RU" sz="1800" dirty="0" smtClean="0">
                <a:solidFill>
                  <a:schemeClr val="tx1"/>
                </a:solidFill>
                <a:ea typeface="+mn-ea"/>
                <a:cs typeface="+mn-cs"/>
              </a:rPr>
              <a:t>полковник </a:t>
            </a:r>
            <a:r>
              <a:rPr lang="ru-RU" sz="1800" dirty="0" smtClean="0">
                <a:solidFill>
                  <a:srgbClr val="C00000"/>
                </a:solidFill>
                <a:ea typeface="+mn-ea"/>
                <a:cs typeface="+mn-cs"/>
              </a:rPr>
              <a:t>ВОЛК Валерий Анатольевич </a:t>
            </a:r>
            <a:endParaRPr lang="ru-RU" sz="1800" dirty="0" smtClean="0">
              <a:solidFill>
                <a:srgbClr val="C00000"/>
              </a:solidFill>
            </a:endParaRPr>
          </a:p>
          <a:p>
            <a:r>
              <a:rPr lang="ru-RU" sz="1800" dirty="0" smtClean="0">
                <a:solidFill>
                  <a:srgbClr val="C00000"/>
                </a:solidFill>
              </a:rPr>
              <a:t>Военный </a:t>
            </a:r>
            <a:r>
              <a:rPr lang="ru-RU" sz="1800" dirty="0">
                <a:solidFill>
                  <a:srgbClr val="C00000"/>
                </a:solidFill>
              </a:rPr>
              <a:t>преступник </a:t>
            </a:r>
            <a:endParaRPr lang="ru-RU" sz="1800" dirty="0" smtClean="0">
              <a:solidFill>
                <a:srgbClr val="C00000"/>
              </a:solidFill>
            </a:endParaRPr>
          </a:p>
          <a:p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Родился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3 июня 1969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года.</a:t>
            </a:r>
            <a:endParaRPr lang="ru-RU" sz="1350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Один из основателей 11-го батальона территориальной обороны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«Киевская Русь».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Председатель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совета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общественного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союза "Всеукраинское объединение"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- всеукраинского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общественного объединения участников и ветеранов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карательной операции на востоке страны.</a:t>
            </a:r>
          </a:p>
          <a:p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26 октября 2014 года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на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внеочередных выборах народных депутатов Украины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баллотировался в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народные депутаты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Украины от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партии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«Новые лица».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Женат. Имеет дочь.  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29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сентября 2014 года - за личное мужество и героизм, проявленные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при уничтожении мирного населения Донбасса, указом президента Украины награжден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орденом Богдана Хмельницкого III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степени.</a:t>
            </a:r>
          </a:p>
          <a:p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За личное участие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в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проведении геноцида жителей Донецкой и Луганской областей, награжден почетным знаком 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начальника Генерального 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штаба «</a:t>
            </a:r>
            <a:r>
              <a:rPr lang="ru-RU" sz="1350" dirty="0">
                <a:solidFill>
                  <a:schemeClr val="tx1"/>
                </a:solidFill>
                <a:ea typeface="+mn-ea"/>
                <a:cs typeface="+mn-cs"/>
              </a:rPr>
              <a:t>Слава и честь</a:t>
            </a:r>
            <a:r>
              <a:rPr lang="ru-RU" sz="1350" dirty="0" smtClean="0">
                <a:solidFill>
                  <a:schemeClr val="tx1"/>
                </a:solidFill>
                <a:ea typeface="+mn-ea"/>
                <a:cs typeface="+mn-cs"/>
              </a:rPr>
              <a:t>». </a:t>
            </a:r>
            <a:endParaRPr lang="ru-RU" sz="1350" dirty="0">
              <a:solidFill>
                <a:schemeClr val="tx1"/>
              </a:solidFill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574172"/>
            <a:ext cx="2198619" cy="13751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482666"/>
            <a:ext cx="3070340" cy="2347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1440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2 ОТДЕЛ\Альбомы\Военные преступники\для альбома по Макеевке\ryrx88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"/>
                    </a14:imgEffect>
                    <a14:imgEffect>
                      <a14:brightnessContrast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880" y="4717373"/>
            <a:ext cx="2885912" cy="19905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38" y="4754088"/>
            <a:ext cx="2736304" cy="19579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880" y="2750579"/>
            <a:ext cx="2885912" cy="18196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753" y="4754338"/>
            <a:ext cx="2832943" cy="19536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651196"/>
            <a:ext cx="2864624" cy="1936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1786"/>
          <p:cNvSpPr>
            <a:spLocks noChangeArrowheads="1"/>
          </p:cNvSpPr>
          <p:nvPr/>
        </p:nvSpPr>
        <p:spPr bwMode="auto">
          <a:xfrm>
            <a:off x="179512" y="107340"/>
            <a:ext cx="8782064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«БОЕВЫЕ ПОДВИГИ</a:t>
            </a:r>
            <a:r>
              <a:rPr lang="ru-RU" b="1" dirty="0" smtClean="0">
                <a:solidFill>
                  <a:srgbClr val="FF0000"/>
                </a:solidFill>
              </a:rPr>
              <a:t>» Волк В.А.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478"/>
          <p:cNvSpPr txBox="1">
            <a:spLocks noChangeArrowheads="1"/>
          </p:cNvSpPr>
          <p:nvPr/>
        </p:nvSpPr>
        <p:spPr bwMode="auto">
          <a:xfrm>
            <a:off x="6156176" y="2289338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smtClean="0">
                <a:latin typeface="Arial Narrow" pitchFamily="34" charset="0"/>
              </a:rPr>
              <a:t>н.п. Молодежное, </a:t>
            </a:r>
            <a:r>
              <a:rPr lang="ru-RU" sz="1400" b="1" spc="-10" dirty="0" smtClean="0">
                <a:latin typeface="Arial Narrow" pitchFamily="34" charset="0"/>
              </a:rPr>
              <a:t>21.03.16 </a:t>
            </a:r>
            <a:r>
              <a:rPr lang="ru-RU" sz="1400" b="1" spc="-10" dirty="0" smtClean="0">
                <a:latin typeface="Arial Narrow" pitchFamily="34" charset="0"/>
              </a:rPr>
              <a:t>г.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13" name="TextBox 1478"/>
          <p:cNvSpPr txBox="1">
            <a:spLocks noChangeArrowheads="1"/>
          </p:cNvSpPr>
          <p:nvPr/>
        </p:nvSpPr>
        <p:spPr bwMode="auto">
          <a:xfrm>
            <a:off x="6156176" y="4293096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smtClean="0">
                <a:latin typeface="Arial Narrow" pitchFamily="34" charset="0"/>
              </a:rPr>
              <a:t>н.п. Калиново, </a:t>
            </a:r>
            <a:r>
              <a:rPr lang="ru-RU" sz="1400" b="1" spc="-10" dirty="0" smtClean="0">
                <a:latin typeface="Arial Narrow" pitchFamily="34" charset="0"/>
              </a:rPr>
              <a:t>24.03.16 </a:t>
            </a:r>
            <a:r>
              <a:rPr lang="ru-RU" sz="1400" b="1" spc="-10" dirty="0" smtClean="0">
                <a:latin typeface="Arial Narrow" pitchFamily="34" charset="0"/>
              </a:rPr>
              <a:t>г.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14" name="TextBox 1478"/>
          <p:cNvSpPr txBox="1">
            <a:spLocks noChangeArrowheads="1"/>
          </p:cNvSpPr>
          <p:nvPr/>
        </p:nvSpPr>
        <p:spPr bwMode="auto">
          <a:xfrm>
            <a:off x="6134145" y="6381328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>
                <a:latin typeface="Arial Narrow" pitchFamily="34" charset="0"/>
              </a:rPr>
              <a:t>житель н.п. </a:t>
            </a:r>
            <a:r>
              <a:rPr lang="ru-RU" sz="1400" b="1" spc="-10" dirty="0" smtClean="0">
                <a:latin typeface="Arial Narrow" pitchFamily="34" charset="0"/>
              </a:rPr>
              <a:t>Калиново 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15" name="TextBox 1478"/>
          <p:cNvSpPr txBox="1">
            <a:spLocks noChangeArrowheads="1"/>
          </p:cNvSpPr>
          <p:nvPr/>
        </p:nvSpPr>
        <p:spPr bwMode="auto">
          <a:xfrm>
            <a:off x="3131840" y="6381908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smtClean="0">
                <a:latin typeface="Arial Narrow" pitchFamily="34" charset="0"/>
              </a:rPr>
              <a:t>н.п. </a:t>
            </a:r>
            <a:r>
              <a:rPr lang="ru-RU" sz="1400" b="1" spc="-10" dirty="0" smtClean="0">
                <a:latin typeface="Arial Narrow" pitchFamily="34" charset="0"/>
              </a:rPr>
              <a:t>Калиново, 10.04.16 </a:t>
            </a:r>
            <a:r>
              <a:rPr lang="ru-RU" sz="1400" b="1" spc="-10" dirty="0" smtClean="0">
                <a:latin typeface="Arial Narrow" pitchFamily="34" charset="0"/>
              </a:rPr>
              <a:t>г.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16" name="TextBox 1478"/>
          <p:cNvSpPr txBox="1">
            <a:spLocks noChangeArrowheads="1"/>
          </p:cNvSpPr>
          <p:nvPr/>
        </p:nvSpPr>
        <p:spPr bwMode="auto">
          <a:xfrm>
            <a:off x="194538" y="6381328"/>
            <a:ext cx="2736304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spc="-10" dirty="0" smtClean="0">
                <a:latin typeface="Arial Narrow" pitchFamily="34" charset="0"/>
              </a:rPr>
              <a:t>житель н.п. </a:t>
            </a:r>
            <a:r>
              <a:rPr lang="ru-RU" sz="1400" b="1" spc="-10" dirty="0" smtClean="0">
                <a:latin typeface="Arial Narrow" pitchFamily="34" charset="0"/>
              </a:rPr>
              <a:t>Калиново </a:t>
            </a:r>
            <a:endParaRPr lang="ru-RU" sz="1400" b="1" spc="-10" dirty="0">
              <a:latin typeface="Arial Narrow" pitchFamily="34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97843" y="620688"/>
            <a:ext cx="5742309" cy="4011770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361950" algn="just">
              <a:lnSpc>
                <a:spcPct val="115000"/>
              </a:lnSpc>
              <a:spcBef>
                <a:spcPct val="0"/>
              </a:spcBef>
              <a:buNone/>
              <a:defRPr sz="1600" b="1">
                <a:latin typeface="Arial Narrow" pitchFamily="34" charset="0"/>
              </a:defRPr>
            </a:lvl1pPr>
          </a:lstStyle>
          <a:p>
            <a:r>
              <a:rPr lang="ru-RU" sz="1700" dirty="0"/>
              <a:t>Подразделения </a:t>
            </a:r>
            <a:r>
              <a:rPr lang="ru-RU" sz="1700" dirty="0" smtClean="0"/>
              <a:t>11 отдельного </a:t>
            </a:r>
            <a:r>
              <a:rPr lang="ru-RU" sz="1700" dirty="0"/>
              <a:t>батальона под командованием военного </a:t>
            </a:r>
            <a:r>
              <a:rPr lang="ru-RU" sz="1700" smtClean="0"/>
              <a:t>преступника полковника </a:t>
            </a:r>
            <a:r>
              <a:rPr lang="ru-RU" sz="1700" dirty="0" smtClean="0"/>
              <a:t>Волк В.А.  </a:t>
            </a:r>
            <a:r>
              <a:rPr lang="ru-RU" sz="1700" dirty="0"/>
              <a:t>ежедневно безжалостно обстреливают </a:t>
            </a:r>
            <a:r>
              <a:rPr lang="ru-RU" sz="1700" dirty="0">
                <a:solidFill>
                  <a:srgbClr val="FF0000"/>
                </a:solidFill>
              </a:rPr>
              <a:t>из </a:t>
            </a:r>
            <a:r>
              <a:rPr lang="ru-RU" sz="1700" dirty="0" smtClean="0">
                <a:solidFill>
                  <a:srgbClr val="FF0000"/>
                </a:solidFill>
              </a:rPr>
              <a:t>120-мм </a:t>
            </a:r>
            <a:r>
              <a:rPr lang="ru-RU" sz="1700" dirty="0">
                <a:solidFill>
                  <a:srgbClr val="FF0000"/>
                </a:solidFill>
              </a:rPr>
              <a:t>минометов </a:t>
            </a:r>
            <a:r>
              <a:rPr lang="ru-RU" sz="1700" dirty="0"/>
              <a:t>жилые дома пос. </a:t>
            </a:r>
            <a:r>
              <a:rPr lang="ru-RU" sz="1700" dirty="0" smtClean="0"/>
              <a:t>Калиново. </a:t>
            </a:r>
            <a:endParaRPr lang="ru-RU" sz="1700" dirty="0"/>
          </a:p>
          <a:p>
            <a:r>
              <a:rPr lang="ru-RU" sz="1700" dirty="0"/>
              <a:t>Так,  только в период с 1 по 6 апреля 2016 г. </a:t>
            </a:r>
            <a:br>
              <a:rPr lang="ru-RU" sz="1700" dirty="0"/>
            </a:br>
            <a:r>
              <a:rPr lang="ru-RU" sz="1700" dirty="0"/>
              <a:t>в пос. </a:t>
            </a:r>
            <a:r>
              <a:rPr lang="ru-RU" sz="1700" dirty="0" smtClean="0"/>
              <a:t>Калиново </a:t>
            </a:r>
            <a:r>
              <a:rPr lang="ru-RU" sz="1700" dirty="0"/>
              <a:t>частично разрушено и </a:t>
            </a:r>
            <a:r>
              <a:rPr lang="ru-RU" sz="1700" dirty="0">
                <a:solidFill>
                  <a:srgbClr val="FF0000"/>
                </a:solidFill>
              </a:rPr>
              <a:t>повреждено около </a:t>
            </a:r>
            <a:r>
              <a:rPr lang="ru-RU" sz="1700" dirty="0" smtClean="0">
                <a:solidFill>
                  <a:srgbClr val="FF0000"/>
                </a:solidFill>
              </a:rPr>
              <a:t>10 </a:t>
            </a:r>
            <a:r>
              <a:rPr lang="ru-RU" sz="1700" dirty="0">
                <a:solidFill>
                  <a:srgbClr val="FF0000"/>
                </a:solidFill>
              </a:rPr>
              <a:t>домов</a:t>
            </a:r>
            <a:r>
              <a:rPr lang="ru-RU" sz="1700" dirty="0"/>
              <a:t> и объектов инфраструктуры. </a:t>
            </a:r>
            <a:r>
              <a:rPr lang="ru-RU" sz="1700" dirty="0" smtClean="0"/>
              <a:t>В </a:t>
            </a:r>
            <a:r>
              <a:rPr lang="ru-RU" sz="1700" dirty="0"/>
              <a:t>результате обстрелов </a:t>
            </a:r>
            <a:r>
              <a:rPr lang="ru-RU" sz="1700" dirty="0">
                <a:solidFill>
                  <a:srgbClr val="FF0000"/>
                </a:solidFill>
              </a:rPr>
              <a:t>ранения получили 9 мирных жителей.</a:t>
            </a:r>
          </a:p>
          <a:p>
            <a:r>
              <a:rPr lang="ru-RU" sz="1700" dirty="0"/>
              <a:t>Согласно данным МВД Украины, в </a:t>
            </a:r>
            <a:r>
              <a:rPr lang="ru-RU" sz="1700" dirty="0" err="1" smtClean="0"/>
              <a:t>н.п</a:t>
            </a:r>
            <a:r>
              <a:rPr lang="ru-RU" sz="1700" dirty="0" smtClean="0"/>
              <a:t>. Попасная, </a:t>
            </a:r>
            <a:r>
              <a:rPr lang="ru-RU" sz="1700" dirty="0"/>
              <a:t>где дислоцируется батальон </a:t>
            </a:r>
            <a:r>
              <a:rPr lang="ru-RU" sz="1700" dirty="0" smtClean="0"/>
              <a:t>Волка В.А., </a:t>
            </a:r>
            <a:r>
              <a:rPr lang="ru-RU" sz="1700" dirty="0">
                <a:solidFill>
                  <a:srgbClr val="FF0000"/>
                </a:solidFill>
              </a:rPr>
              <a:t>еженедельно без вести пропадает от </a:t>
            </a:r>
            <a:r>
              <a:rPr lang="ru-RU" sz="1700" dirty="0" smtClean="0">
                <a:solidFill>
                  <a:srgbClr val="FF0000"/>
                </a:solidFill>
              </a:rPr>
              <a:t>2 </a:t>
            </a:r>
            <a:r>
              <a:rPr lang="ru-RU" sz="1700" dirty="0">
                <a:solidFill>
                  <a:srgbClr val="FF0000"/>
                </a:solidFill>
              </a:rPr>
              <a:t>до </a:t>
            </a:r>
            <a:r>
              <a:rPr lang="ru-RU" sz="1700" dirty="0" smtClean="0">
                <a:solidFill>
                  <a:srgbClr val="FF0000"/>
                </a:solidFill>
              </a:rPr>
              <a:t>5 </a:t>
            </a:r>
            <a:r>
              <a:rPr lang="ru-RU" sz="1700" dirty="0">
                <a:solidFill>
                  <a:srgbClr val="FF0000"/>
                </a:solidFill>
              </a:rPr>
              <a:t>человек</a:t>
            </a:r>
            <a:r>
              <a:rPr lang="ru-RU" sz="1700" dirty="0"/>
              <a:t>. В этом районе имеются подтвержденные факты изнасилований и грабежей «защитниками» из батальона </a:t>
            </a:r>
            <a:r>
              <a:rPr lang="ru-RU" sz="1700" dirty="0" smtClean="0"/>
              <a:t>полковника Волк В.А</a:t>
            </a:r>
            <a:r>
              <a:rPr lang="ru-RU" sz="1700" dirty="0" smtClean="0"/>
              <a:t>. 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1431356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D:\2 ОТДЕЛ\Альбомы\Военные преступники\для альбома по Макеевке\Суд 2\скачанные файлы (3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1000"/>
                    </a14:imgEffect>
                    <a14:imgEffect>
                      <a14:brightnessContrast contras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786"/>
          <p:cNvSpPr>
            <a:spLocks noChangeArrowheads="1"/>
          </p:cNvSpPr>
          <p:nvPr/>
        </p:nvSpPr>
        <p:spPr bwMode="auto">
          <a:xfrm>
            <a:off x="182424" y="107340"/>
            <a:ext cx="8782064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ВОЕННЫЕ ПРЕСТУПНИКИ                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3851920" y="646003"/>
            <a:ext cx="5112568" cy="4248149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180975" algn="just">
              <a:lnSpc>
                <a:spcPct val="115000"/>
              </a:lnSpc>
            </a:pPr>
            <a:r>
              <a:rPr lang="ru-RU" sz="1400" b="1" dirty="0">
                <a:solidFill>
                  <a:srgbClr val="0E13E4"/>
                </a:solidFill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ru-RU" sz="1400" b="1" dirty="0" smtClean="0">
                <a:latin typeface="Arial Narrow" pitchFamily="34" charset="0"/>
                <a:ea typeface="+mn-ea"/>
                <a:cs typeface="+mn-cs"/>
              </a:rPr>
              <a:t>Действия </a:t>
            </a:r>
            <a:r>
              <a:rPr lang="ru-RU" sz="1400" b="1" dirty="0">
                <a:solidFill>
                  <a:srgbClr val="C00000"/>
                </a:solidFill>
                <a:latin typeface="Arial Narrow" pitchFamily="34" charset="0"/>
              </a:rPr>
              <a:t>ЩЕРБИНЫ Александра </a:t>
            </a:r>
            <a:r>
              <a:rPr lang="ru-RU" sz="1400" b="1" dirty="0" smtClean="0">
                <a:solidFill>
                  <a:srgbClr val="C00000"/>
                </a:solidFill>
                <a:latin typeface="Arial Narrow" pitchFamily="34" charset="0"/>
              </a:rPr>
              <a:t>Александровича </a:t>
            </a:r>
            <a:r>
              <a:rPr lang="ru-RU" sz="1400" b="1" dirty="0" smtClean="0">
                <a:latin typeface="Arial Narrow" pitchFamily="34" charset="0"/>
              </a:rPr>
              <a:t>и</a:t>
            </a:r>
            <a:r>
              <a:rPr lang="ru-RU" sz="1400" b="1" dirty="0" smtClean="0">
                <a:solidFill>
                  <a:srgbClr val="C00000"/>
                </a:solidFill>
                <a:latin typeface="Arial Narrow" pitchFamily="34" charset="0"/>
              </a:rPr>
              <a:t> ВОЛКА Валерия Анатольевича</a:t>
            </a:r>
            <a:r>
              <a:rPr lang="ru-RU" sz="1400" b="1" dirty="0" smtClean="0">
                <a:latin typeface="Arial Narrow" pitchFamily="34" charset="0"/>
                <a:ea typeface="+mn-ea"/>
                <a:cs typeface="+mn-cs"/>
              </a:rPr>
              <a:t> </a:t>
            </a:r>
            <a:r>
              <a:rPr lang="ru-RU" sz="1400" b="1" dirty="0" smtClean="0">
                <a:latin typeface="Arial Narrow" pitchFamily="34" charset="0"/>
              </a:rPr>
              <a:t>квалифицируются </a:t>
            </a:r>
            <a:r>
              <a:rPr lang="ru-RU" sz="1400" b="1" dirty="0">
                <a:latin typeface="Arial Narrow" pitchFamily="34" charset="0"/>
              </a:rPr>
              <a:t>по следующим статьям Уголовного кодекса Украины:</a:t>
            </a:r>
          </a:p>
          <a:p>
            <a:pPr indent="180975" algn="just">
              <a:lnSpc>
                <a:spcPct val="115000"/>
              </a:lnSpc>
            </a:pP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Статья 436</a:t>
            </a:r>
            <a:r>
              <a:rPr lang="ru-RU" sz="1400" b="1" dirty="0" smtClean="0">
                <a:latin typeface="Arial Narrow" pitchFamily="34" charset="0"/>
                <a:ea typeface="+mn-ea"/>
                <a:cs typeface="+mn-cs"/>
              </a:rPr>
              <a:t> Пропаганда войны.</a:t>
            </a:r>
          </a:p>
          <a:p>
            <a:pPr indent="180975" algn="just">
              <a:lnSpc>
                <a:spcPct val="115000"/>
              </a:lnSpc>
            </a:pP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Статья 437 </a:t>
            </a:r>
            <a:r>
              <a:rPr lang="ru-RU" sz="1400" b="1" dirty="0" smtClean="0">
                <a:latin typeface="Arial Narrow" pitchFamily="34" charset="0"/>
                <a:ea typeface="+mn-ea"/>
                <a:cs typeface="+mn-cs"/>
              </a:rPr>
              <a:t>ч.1, ч.2 Планирование, подготовка, развязывание и ведение агрессивной войны.</a:t>
            </a:r>
          </a:p>
          <a:p>
            <a:pPr indent="180975" algn="just">
              <a:lnSpc>
                <a:spcPct val="115000"/>
              </a:lnSpc>
            </a:pPr>
            <a:r>
              <a:rPr lang="ru-RU" sz="1400" b="1" dirty="0">
                <a:solidFill>
                  <a:srgbClr val="FF0000"/>
                </a:solidFill>
                <a:latin typeface="Arial Narrow" pitchFamily="34" charset="0"/>
              </a:rPr>
              <a:t>Статья </a:t>
            </a: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</a:rPr>
              <a:t>438 </a:t>
            </a:r>
            <a:r>
              <a:rPr lang="ru-RU" sz="1400" b="1" dirty="0">
                <a:solidFill>
                  <a:srgbClr val="FF0000"/>
                </a:solidFill>
                <a:latin typeface="Arial Narrow" pitchFamily="34" charset="0"/>
              </a:rPr>
              <a:t>ч.1, </a:t>
            </a: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</a:rPr>
              <a:t>ч.2</a:t>
            </a:r>
            <a:r>
              <a:rPr lang="ru-RU" sz="1400" b="1" dirty="0" smtClean="0">
                <a:latin typeface="Arial Narrow" pitchFamily="34" charset="0"/>
              </a:rPr>
              <a:t> Нарушение законов и обычаев войны.</a:t>
            </a:r>
          </a:p>
          <a:p>
            <a:pPr indent="180975" algn="just">
              <a:lnSpc>
                <a:spcPct val="115000"/>
              </a:lnSpc>
            </a:pPr>
            <a:r>
              <a:rPr lang="ru-RU" sz="1400" b="1" dirty="0">
                <a:solidFill>
                  <a:srgbClr val="FF0000"/>
                </a:solidFill>
                <a:latin typeface="Arial Narrow" pitchFamily="34" charset="0"/>
              </a:rPr>
              <a:t>Статья </a:t>
            </a: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</a:rPr>
              <a:t>439 </a:t>
            </a:r>
            <a:r>
              <a:rPr lang="ru-RU" sz="1400" b="1" dirty="0">
                <a:solidFill>
                  <a:srgbClr val="FF0000"/>
                </a:solidFill>
                <a:latin typeface="Arial Narrow" pitchFamily="34" charset="0"/>
              </a:rPr>
              <a:t>ч.1, </a:t>
            </a: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</a:rPr>
              <a:t>ч.2 </a:t>
            </a:r>
            <a:r>
              <a:rPr lang="ru-RU" sz="1400" b="1" dirty="0" smtClean="0">
                <a:latin typeface="Arial Narrow" pitchFamily="34" charset="0"/>
              </a:rPr>
              <a:t>Применение оружия массового уничтожения.</a:t>
            </a:r>
          </a:p>
          <a:p>
            <a:pPr indent="180975" algn="just">
              <a:lnSpc>
                <a:spcPct val="115000"/>
              </a:lnSpc>
            </a:pP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Статья 442 ч.1 </a:t>
            </a:r>
            <a:r>
              <a:rPr lang="ru-RU" sz="1400" b="1" dirty="0" smtClean="0">
                <a:latin typeface="Arial Narrow" pitchFamily="34" charset="0"/>
                <a:ea typeface="+mn-ea"/>
                <a:cs typeface="+mn-cs"/>
              </a:rPr>
              <a:t>Геноцид.</a:t>
            </a:r>
          </a:p>
          <a:p>
            <a:pPr indent="180975" algn="just">
              <a:lnSpc>
                <a:spcPct val="115000"/>
              </a:lnSpc>
            </a:pPr>
            <a:r>
              <a:rPr lang="ru-RU" sz="1400" b="1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Статья 433 ч.1, ч.2 </a:t>
            </a:r>
            <a:r>
              <a:rPr lang="ru-RU" sz="1400" b="1" dirty="0" smtClean="0">
                <a:latin typeface="Arial Narrow" pitchFamily="34" charset="0"/>
                <a:ea typeface="+mn-ea"/>
                <a:cs typeface="+mn-cs"/>
              </a:rPr>
              <a:t>Насилие над населением в районе военных действий.</a:t>
            </a:r>
          </a:p>
          <a:p>
            <a:pPr indent="180975" algn="just">
              <a:lnSpc>
                <a:spcPct val="115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                 </a:t>
            </a:r>
            <a:r>
              <a:rPr lang="ru-RU" sz="2000" b="1" dirty="0" smtClean="0">
                <a:solidFill>
                  <a:srgbClr val="C00000"/>
                </a:solidFill>
                <a:latin typeface="Arial Narrow" pitchFamily="34" charset="0"/>
                <a:ea typeface="+mn-ea"/>
                <a:cs typeface="+mn-cs"/>
              </a:rPr>
              <a:t>Не забудем! Не простим!</a:t>
            </a:r>
          </a:p>
        </p:txBody>
      </p:sp>
      <p:pic>
        <p:nvPicPr>
          <p:cNvPr id="25" name="Рисунок 24"/>
          <p:cNvPicPr/>
          <p:nvPr/>
        </p:nvPicPr>
        <p:blipFill rotWithShape="1">
          <a:blip r:embed="rId4"/>
          <a:srcRect l="66034" t="28180" r="3340" b="29464"/>
          <a:stretch/>
        </p:blipFill>
        <p:spPr>
          <a:xfrm>
            <a:off x="3851920" y="5026337"/>
            <a:ext cx="1944216" cy="156707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6" name="Picture 2" descr="D:\2 ОТДЕЛ\Альбомы\Военные преступники\для альбома по Макеевке\Суд\I-40-VOKRUG-sud-f08_640-620x37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049278"/>
            <a:ext cx="3024336" cy="1544134"/>
          </a:xfrm>
          <a:prstGeom prst="rect">
            <a:avLst/>
          </a:prstGeom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D:\2 ОТДЕЛ\Альбомы\Эмблемы бригад\Эмблема-57-омпбр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838" y="1268760"/>
            <a:ext cx="875263" cy="99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D:\2 ОТДЕЛ\ВСУ и руководство Украины\ВСУ\57 омпбр\Щербина Александр Александрович Командир 17 батальона\1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2" t="4376" r="34982" b="29269"/>
          <a:stretch/>
        </p:blipFill>
        <p:spPr bwMode="auto">
          <a:xfrm>
            <a:off x="227936" y="692696"/>
            <a:ext cx="2482718" cy="1918900"/>
          </a:xfrm>
          <a:prstGeom prst="rect">
            <a:avLst/>
          </a:prstGeom>
          <a:solidFill>
            <a:schemeClr val="accent6">
              <a:lumMod val="20000"/>
              <a:lumOff val="80000"/>
              <a:alpha val="28000"/>
            </a:schemeClr>
          </a:solidFill>
          <a:ln w="38100">
            <a:solidFill>
              <a:schemeClr val="tx1"/>
            </a:solidFill>
          </a:ln>
          <a:extLst/>
        </p:spPr>
      </p:pic>
      <p:sp>
        <p:nvSpPr>
          <p:cNvPr id="34" name="Прямоугольник 1786"/>
          <p:cNvSpPr>
            <a:spLocks noChangeArrowheads="1"/>
          </p:cNvSpPr>
          <p:nvPr/>
        </p:nvSpPr>
        <p:spPr bwMode="auto">
          <a:xfrm>
            <a:off x="215160" y="2636912"/>
            <a:ext cx="2508269" cy="442035"/>
          </a:xfrm>
          <a:prstGeom prst="rect">
            <a:avLst/>
          </a:prstGeom>
          <a:solidFill>
            <a:schemeClr val="accent5">
              <a:lumMod val="40000"/>
              <a:lumOff val="60000"/>
              <a:alpha val="65000"/>
            </a:schemeClr>
          </a:solidFill>
          <a:ln w="381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ru-RU" sz="1200" b="1" dirty="0" smtClean="0">
                <a:latin typeface="Arial Narrow" pitchFamily="34" charset="0"/>
              </a:rPr>
              <a:t>ЩЕРБИНА</a:t>
            </a: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Александр Александрович</a:t>
            </a:r>
            <a:endParaRPr lang="ru-RU" sz="1200" b="1" dirty="0">
              <a:latin typeface="Arial Narrow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98" y="3570071"/>
            <a:ext cx="2429456" cy="1894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Прямоугольник 1786"/>
          <p:cNvSpPr>
            <a:spLocks noChangeArrowheads="1"/>
          </p:cNvSpPr>
          <p:nvPr/>
        </p:nvSpPr>
        <p:spPr bwMode="auto">
          <a:xfrm>
            <a:off x="261366" y="5464221"/>
            <a:ext cx="2462063" cy="442035"/>
          </a:xfrm>
          <a:prstGeom prst="rect">
            <a:avLst/>
          </a:prstGeom>
          <a:solidFill>
            <a:schemeClr val="accent5">
              <a:lumMod val="40000"/>
              <a:lumOff val="60000"/>
              <a:alpha val="65000"/>
            </a:schemeClr>
          </a:solidFill>
          <a:ln w="381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ru-RU" sz="1200" b="1" dirty="0" smtClean="0">
                <a:latin typeface="Arial Narrow" pitchFamily="34" charset="0"/>
              </a:rPr>
              <a:t>ВОЛК</a:t>
            </a:r>
          </a:p>
          <a:p>
            <a:pPr algn="ctr"/>
            <a:r>
              <a:rPr lang="ru-RU" sz="1200" b="1" dirty="0" smtClean="0">
                <a:latin typeface="Arial Narrow" pitchFamily="34" charset="0"/>
              </a:rPr>
              <a:t>Валерий Анатольевич</a:t>
            </a:r>
            <a:endParaRPr lang="ru-RU" sz="1200" b="1" dirty="0">
              <a:latin typeface="Arial Narrow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134" y="4323967"/>
            <a:ext cx="871693" cy="54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95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10989</TotalTime>
  <Words>471</Words>
  <Application>Microsoft Office PowerPoint</Application>
  <PresentationFormat>Экран (4:3)</PresentationFormat>
  <Paragraphs>59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Командир30-йомбрВСУ Герой Украины –  полковник НЕСТЕРЕНКО  Александр Владимирович  Военный преступник. В 2015 году полковнику  НЕСТЕРЕНКО за геноцид собственного народа, за систематические обстрелы Горловки, уничтожение мирного населения присвоено звание Герой Украины.  В настоящее время украинские каратели под командованием Героя Украины полковника НЕСТЕРЕНКО А.В. продолжают обстреливают Горловку, в результате чего гибнут мирные граждане и страдает инфраструктура.  За прошедшую неделю украинские каратели из 30-й омбр ВСУ ___   режим «тишины».  По территории Донецкой народной республике выпущено более ___ артиллерийских снарядов ВСУ, ___ танковых снарядов, ___ мин калибром 82 и 120 мм. Систематически применяются гранатометы, противотанковое и стрелковое оружие.  В результате обстрелов со стороны ВСУ получила ранение девушка 1989 г.р., разрушено ДВА жилых дома и временно прекратили работу четыре электроподстанции в ПЕТРОВСКОМ районе города ДОНЕЦКА и повреждена школа №15 в н.п. ЗАЙЦЕВО. Украинские каратели продолжают мародерствовать в отношении мирного населения. Такой факт был отмечен в н.п. ЗАЙЦЕВО. В ответ на жалобу местного жителя, сотрудниками СБУ был совершен поджог жилого дома.   </dc:title>
  <dc:creator>2 OTD</dc:creator>
  <cp:lastModifiedBy>2 отдел</cp:lastModifiedBy>
  <cp:revision>629</cp:revision>
  <cp:lastPrinted>2016-04-07T15:12:40Z</cp:lastPrinted>
  <dcterms:created xsi:type="dcterms:W3CDTF">2016-03-19T06:45:42Z</dcterms:created>
  <dcterms:modified xsi:type="dcterms:W3CDTF">2016-04-21T15:35:20Z</dcterms:modified>
</cp:coreProperties>
</file>