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8" r:id="rId3"/>
    <p:sldId id="307" r:id="rId4"/>
    <p:sldId id="305" r:id="rId5"/>
    <p:sldId id="309" r:id="rId6"/>
    <p:sldId id="302" r:id="rId7"/>
  </p:sldIdLst>
  <p:sldSz cx="9144000" cy="6858000" type="screen4x3"/>
  <p:notesSz cx="6858000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25FF"/>
    <a:srgbClr val="0019D6"/>
    <a:srgbClr val="33D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64" autoAdjust="0"/>
    <p:restoredTop sz="95948" autoAdjust="0"/>
  </p:normalViewPr>
  <p:slideViewPr>
    <p:cSldViewPr>
      <p:cViewPr>
        <p:scale>
          <a:sx n="75" d="100"/>
          <a:sy n="75" d="100"/>
        </p:scale>
        <p:origin x="-17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8.jpe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2.wdp"/><Relationship Id="rId7" Type="http://schemas.openxmlformats.org/officeDocument/2006/relationships/image" Target="../media/image2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hu\Desktop\Новая папка (2)\e8bf95ae69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"/>
            <a:ext cx="9144000" cy="685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367"/>
          <p:cNvSpPr txBox="1">
            <a:spLocks noChangeArrowheads="1"/>
          </p:cNvSpPr>
          <p:nvPr/>
        </p:nvSpPr>
        <p:spPr bwMode="auto">
          <a:xfrm>
            <a:off x="1403648" y="2406576"/>
            <a:ext cx="6336704" cy="553998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ВОЕННЫЕ ПРЕСТУПНИКИ ВСУ</a:t>
            </a:r>
            <a:endParaRPr lang="ru-RU" sz="36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4" name="Picture 3"/>
          <p:cNvPicPr/>
          <p:nvPr/>
        </p:nvPicPr>
        <p:blipFill>
          <a:blip r:embed="rId3">
            <a:lum bright="37000" contrast="44000"/>
          </a:blip>
          <a:stretch>
            <a:fillRect/>
          </a:stretch>
        </p:blipFill>
        <p:spPr bwMode="auto">
          <a:xfrm>
            <a:off x="161794" y="5454749"/>
            <a:ext cx="1126413" cy="12800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Рисунок 14" descr="C:\Users\user12\AppData\Local\Microsoft\Windows\INetCache\Content.Word\i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r="7706"/>
          <a:stretch/>
        </p:blipFill>
        <p:spPr bwMode="auto">
          <a:xfrm>
            <a:off x="6783796" y="5454749"/>
            <a:ext cx="1012956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Рисунок 15" descr="C:\Users\PC4_2\Documents\Павлюк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68"/>
          <a:stretch/>
        </p:blipFill>
        <p:spPr bwMode="auto">
          <a:xfrm>
            <a:off x="1461140" y="3800770"/>
            <a:ext cx="1251918" cy="14008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" name="Рисунок 18" descr="Командир 30 омбр полковник Нестеренко Александр Владимирович"/>
          <p:cNvPicPr/>
          <p:nvPr/>
        </p:nvPicPr>
        <p:blipFill>
          <a:blip r:embed="rId6"/>
          <a:srcRect b="21812"/>
          <a:stretch>
            <a:fillRect/>
          </a:stretch>
        </p:blipFill>
        <p:spPr bwMode="auto">
          <a:xfrm>
            <a:off x="1452407" y="5454749"/>
            <a:ext cx="1251918" cy="12866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6" name="Picture 12" descr="Жакун Александр Николаевич 14 омбр"/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4" t="3543" r="31889" b="31259"/>
          <a:stretch>
            <a:fillRect/>
          </a:stretch>
        </p:blipFill>
        <p:spPr bwMode="auto">
          <a:xfrm>
            <a:off x="4112845" y="5453541"/>
            <a:ext cx="1259955" cy="12932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/>
          <p:nvPr/>
        </p:nvPicPr>
        <p:blipFill rotWithShape="1">
          <a:blip r:embed="rId8" cstate="print"/>
          <a:srcRect l="6340" r="9771"/>
          <a:stretch/>
        </p:blipFill>
        <p:spPr bwMode="auto">
          <a:xfrm>
            <a:off x="4166141" y="3800771"/>
            <a:ext cx="1259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shu\Desktop\Новая папка (2)\1440583724_femid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396" y="75689"/>
            <a:ext cx="4696875" cy="21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Рисунок 23" descr="C:\Users\2 отдел\Desktop\клочков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4205" r="33177" b="47664"/>
          <a:stretch/>
        </p:blipFill>
        <p:spPr bwMode="auto">
          <a:xfrm>
            <a:off x="2868525" y="5454749"/>
            <a:ext cx="1080120" cy="12866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/>
          <p:cNvPicPr/>
          <p:nvPr/>
        </p:nvPicPr>
        <p:blipFill rotWithShape="1">
          <a:blip r:embed="rId11" cstate="print"/>
          <a:srcRect l="28667" t="28490" r="51244" b="31695"/>
          <a:stretch/>
        </p:blipFill>
        <p:spPr bwMode="auto">
          <a:xfrm>
            <a:off x="7900956" y="3800770"/>
            <a:ext cx="1092133" cy="14008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6" name="Рисунок 25" descr="федоров полесье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960951" y="5454749"/>
            <a:ext cx="1032138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8" name="Рисунок 27" descr="ГРИЦЬКОВ Андрей Николаевич"/>
          <p:cNvPicPr/>
          <p:nvPr/>
        </p:nvPicPr>
        <p:blipFill>
          <a:blip r:embed="rId13"/>
          <a:srcRect t="1813" b="3625"/>
          <a:stretch>
            <a:fillRect/>
          </a:stretch>
        </p:blipFill>
        <p:spPr bwMode="auto">
          <a:xfrm>
            <a:off x="5537000" y="5454749"/>
            <a:ext cx="1082596" cy="12932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TextBox 367"/>
          <p:cNvSpPr txBox="1">
            <a:spLocks noChangeArrowheads="1"/>
          </p:cNvSpPr>
          <p:nvPr/>
        </p:nvSpPr>
        <p:spPr bwMode="auto">
          <a:xfrm>
            <a:off x="2807804" y="2960574"/>
            <a:ext cx="3528392" cy="615553"/>
          </a:xfrm>
          <a:prstGeom prst="rect">
            <a:avLst/>
          </a:prstGeom>
          <a:solidFill>
            <a:srgbClr val="FFC000">
              <a:alpha val="49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Часть № </a:t>
            </a:r>
            <a:r>
              <a:rPr lang="en-US" sz="2000" b="1" smtClean="0">
                <a:solidFill>
                  <a:srgbClr val="C00000"/>
                </a:solidFill>
                <a:latin typeface="Arial Narrow" panose="020B0606020202030204" pitchFamily="34" charset="0"/>
              </a:rPr>
              <a:t>20</a:t>
            </a:r>
            <a:endParaRPr lang="ru-RU" sz="2000" b="1" dirty="0" smtClean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Не </a:t>
            </a:r>
            <a:r>
              <a:rPr lang="ru-RU" sz="20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забудем! Не простим!</a:t>
            </a:r>
          </a:p>
        </p:txBody>
      </p:sp>
      <p:pic>
        <p:nvPicPr>
          <p:cNvPr id="22" name="Рисунок 21"/>
          <p:cNvPicPr/>
          <p:nvPr/>
        </p:nvPicPr>
        <p:blipFill rotWithShape="1">
          <a:blip r:embed="rId14"/>
          <a:srcRect l="29227" t="16632" r="48690" b="34320"/>
          <a:stretch/>
        </p:blipFill>
        <p:spPr>
          <a:xfrm>
            <a:off x="2862707" y="3799752"/>
            <a:ext cx="1153785" cy="14018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" name="Рисунок 29"/>
          <p:cNvPicPr/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3" t="5952" r="34247" b="27002"/>
          <a:stretch/>
        </p:blipFill>
        <p:spPr bwMode="auto">
          <a:xfrm>
            <a:off x="6738351" y="3800771"/>
            <a:ext cx="1012955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9" name="Рисунок 28" descr="http://www.mukachevo.net/Content/img/news/p_105534_1_gallerybig.jpg"/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9" t="12294" r="16281" b="6319"/>
          <a:stretch/>
        </p:blipFill>
        <p:spPr bwMode="auto">
          <a:xfrm>
            <a:off x="159363" y="3797043"/>
            <a:ext cx="1152128" cy="1403910"/>
          </a:xfrm>
          <a:prstGeom prst="rect">
            <a:avLst/>
          </a:prstGeom>
          <a:solidFill>
            <a:schemeClr val="accent6">
              <a:lumMod val="20000"/>
              <a:lumOff val="80000"/>
              <a:alpha val="28000"/>
            </a:schemeClr>
          </a:solidFill>
          <a:ln w="88900" cmpd="thickThin">
            <a:solidFill>
              <a:schemeClr val="tx1"/>
            </a:solidFill>
            <a:miter lim="800000"/>
          </a:ln>
        </p:spPr>
      </p:pic>
      <p:pic>
        <p:nvPicPr>
          <p:cNvPr id="33" name="Рисунок 32" descr="2015.05.01 2 омпб (00-01-48.080).jpg"/>
          <p:cNvPicPr/>
          <p:nvPr/>
        </p:nvPicPr>
        <p:blipFill rotWithShape="1">
          <a:blip r:embed="rId17"/>
          <a:srcRect l="27917" t="2778" r="41123" b="33334"/>
          <a:stretch/>
        </p:blipFill>
        <p:spPr>
          <a:xfrm>
            <a:off x="5575745" y="3800771"/>
            <a:ext cx="1012957" cy="140081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2" name="Picture 2" descr="MODV6MkgRj4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3" y="2058890"/>
            <a:ext cx="1092939" cy="15142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shu\Desktop\ВСУ\30 омбр\Гараз 30 бр\12321225_1044000545663389_8250541752059810434_n.jpg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7" t="26697" r="1585" b="35551"/>
          <a:stretch/>
        </p:blipFill>
        <p:spPr bwMode="auto">
          <a:xfrm>
            <a:off x="7841424" y="2109176"/>
            <a:ext cx="1147764" cy="148987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54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6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1786"/>
          <p:cNvSpPr>
            <a:spLocks noChangeArrowheads="1"/>
          </p:cNvSpPr>
          <p:nvPr/>
        </p:nvSpPr>
        <p:spPr bwMode="auto">
          <a:xfrm>
            <a:off x="0" y="0"/>
            <a:ext cx="9143999" cy="47667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noAutofit/>
          </a:bodyPr>
          <a:lstStyle/>
          <a:p>
            <a:pPr algn="ctr"/>
            <a:r>
              <a:rPr lang="ru-RU" b="1" spc="50" dirty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ПУТЬ </a:t>
            </a:r>
            <a:r>
              <a:rPr lang="ru-RU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 ПАЛАЧЕЙ  30 – ой  бригады</a:t>
            </a:r>
            <a:endParaRPr lang="ru-RU" b="1" spc="50" dirty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1270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6" name="Picture 2" descr="C:\Users\shu\Desktop\ПсБ\Военные преступники\Эмблемы бригад\Эмблемы Заготовки\Эмблемы новые\30omb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374" y="564906"/>
            <a:ext cx="1728192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07504" y="2545126"/>
            <a:ext cx="4680520" cy="4268251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Командир 30 отдельной механизированной бригады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подполковник</a:t>
            </a:r>
            <a:r>
              <a:rPr lang="ru-RU" sz="1600" dirty="0" smtClean="0"/>
              <a:t> 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ГАРАЗ  Иван  Викторович</a:t>
            </a:r>
          </a:p>
          <a:p>
            <a:pPr algn="l"/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Военный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преступник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Организатор карательных акций против мирных жителей Донбасса с июля 2014 года.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 августе 2014 года – командир 1-го </a:t>
            </a:r>
            <a:r>
              <a:rPr lang="ru-RU" sz="1600" dirty="0" err="1" smtClean="0">
                <a:solidFill>
                  <a:schemeClr val="tx1"/>
                </a:solidFill>
              </a:rPr>
              <a:t>мб</a:t>
            </a:r>
            <a:r>
              <a:rPr lang="ru-RU" sz="1600" dirty="0" smtClean="0">
                <a:solidFill>
                  <a:schemeClr val="tx1"/>
                </a:solidFill>
              </a:rPr>
              <a:t> 72 </a:t>
            </a:r>
            <a:r>
              <a:rPr lang="ru-RU" sz="1600" dirty="0" err="1" smtClean="0">
                <a:solidFill>
                  <a:schemeClr val="tx1"/>
                </a:solidFill>
              </a:rPr>
              <a:t>омбр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 марте 2015 года – начальник штаба 72 </a:t>
            </a:r>
            <a:r>
              <a:rPr lang="ru-RU" sz="1600" dirty="0" err="1" smtClean="0">
                <a:solidFill>
                  <a:schemeClr val="tx1"/>
                </a:solidFill>
              </a:rPr>
              <a:t>омбр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 конце 2015 года – командир 30 </a:t>
            </a:r>
            <a:r>
              <a:rPr lang="ru-RU" sz="1600" dirty="0" err="1" smtClean="0">
                <a:solidFill>
                  <a:schemeClr val="tx1"/>
                </a:solidFill>
              </a:rPr>
              <a:t>омбр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Беспрекословно исполняя преступные приказы командования по уничтожению и геноциду собственного народа сделал </a:t>
            </a:r>
            <a:r>
              <a:rPr lang="ru-RU" sz="1600" dirty="0">
                <a:solidFill>
                  <a:schemeClr val="tx1"/>
                </a:solidFill>
              </a:rPr>
              <a:t>успешную </a:t>
            </a:r>
            <a:r>
              <a:rPr lang="ru-RU" sz="1600" dirty="0" smtClean="0">
                <a:solidFill>
                  <a:schemeClr val="tx1"/>
                </a:solidFill>
              </a:rPr>
              <a:t>карьеру.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Заручился поддержкой командования АТО и  Генштаба ВСУ. Является близким родственником руководителя украинской стороны в СЦКК генерал-майора Тимошенко Р.И. </a:t>
            </a:r>
          </a:p>
        </p:txBody>
      </p:sp>
      <p:pic>
        <p:nvPicPr>
          <p:cNvPr id="1030" name="Picture 6" descr="C:\Users\shu\Desktop\ВСУ\30 омбр\Гараз 30 бр\12321225_1044000545663389_8250541752059810434_n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7" t="26697" r="1585" b="17376"/>
          <a:stretch/>
        </p:blipFill>
        <p:spPr bwMode="auto">
          <a:xfrm>
            <a:off x="2148665" y="564906"/>
            <a:ext cx="839159" cy="178837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4932040" y="2545126"/>
            <a:ext cx="4104456" cy="4268251"/>
          </a:xfrm>
          <a:prstGeom prst="rect">
            <a:avLst/>
          </a:prstGeom>
          <a:solidFill>
            <a:schemeClr val="accent6">
              <a:lumMod val="20000"/>
              <a:lumOff val="80000"/>
              <a:alpha val="33000"/>
            </a:schemeClr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Командир артиллерийского дивизиона 30 </a:t>
            </a:r>
            <a:r>
              <a:rPr lang="ru-RU" sz="1800" dirty="0" err="1" smtClean="0">
                <a:solidFill>
                  <a:schemeClr val="tx1"/>
                </a:solidFill>
              </a:rPr>
              <a:t>омбр</a:t>
            </a:r>
            <a:endParaRPr lang="ru-RU" sz="1800" dirty="0" smtClean="0">
              <a:solidFill>
                <a:schemeClr val="tx1"/>
              </a:solidFill>
            </a:endParaRPr>
          </a:p>
          <a:p>
            <a:pPr indent="0" algn="ctr"/>
            <a:r>
              <a:rPr lang="ru-RU" sz="1600" dirty="0" smtClean="0">
                <a:solidFill>
                  <a:schemeClr val="tx1"/>
                </a:solidFill>
              </a:rPr>
              <a:t>майор 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МАРЦЕНЮК Сергей  Владимирович </a:t>
            </a:r>
          </a:p>
          <a:p>
            <a:pPr algn="l"/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Военный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преступник </a:t>
            </a:r>
          </a:p>
          <a:p>
            <a:r>
              <a:rPr lang="ru-RU" sz="1600" dirty="0">
                <a:solidFill>
                  <a:schemeClr val="tx1"/>
                </a:solidFill>
              </a:rPr>
              <a:t>Родился </a:t>
            </a:r>
            <a:r>
              <a:rPr lang="ru-RU" sz="1600" dirty="0" smtClean="0">
                <a:solidFill>
                  <a:schemeClr val="tx1"/>
                </a:solidFill>
              </a:rPr>
              <a:t>28 мая 1978 г. </a:t>
            </a:r>
            <a:r>
              <a:rPr lang="ru-RU" sz="1600" dirty="0">
                <a:solidFill>
                  <a:schemeClr val="tx1"/>
                </a:solidFill>
              </a:rPr>
              <a:t>в г. </a:t>
            </a:r>
            <a:r>
              <a:rPr lang="ru-RU" sz="1600" dirty="0" smtClean="0">
                <a:solidFill>
                  <a:schemeClr val="tx1"/>
                </a:solidFill>
              </a:rPr>
              <a:t>Винница. Женат, имеет сына.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Больше известен как цепной пёс комбрига.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Лично отвечает за выполнение боевых задач по ведению карательного артиллерийского огня.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Зная о богатых связях командира бригады,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МАРЦЕНЮК </a:t>
            </a:r>
            <a:r>
              <a:rPr lang="ru-RU" sz="1600" dirty="0">
                <a:solidFill>
                  <a:schemeClr val="tx1"/>
                </a:solidFill>
              </a:rPr>
              <a:t>делает всё возможное для того, чтобы </a:t>
            </a:r>
            <a:r>
              <a:rPr lang="ru-RU" sz="1600" dirty="0" smtClean="0">
                <a:solidFill>
                  <a:schemeClr val="tx1"/>
                </a:solidFill>
              </a:rPr>
              <a:t>попасть в команду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ГАРАЗА</a:t>
            </a:r>
            <a:r>
              <a:rPr lang="ru-RU" sz="1600" dirty="0" smtClean="0">
                <a:solidFill>
                  <a:schemeClr val="tx1"/>
                </a:solidFill>
              </a:rPr>
              <a:t> и тем самым пробить себе путь наверх.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Выполняет преступные приказы на открытие провокационного огня по жилым районам Донбасса не раздумывая</a:t>
            </a:r>
            <a:endParaRPr lang="ru-RU" sz="1500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6" t="18243" r="58470" b="36717"/>
          <a:stretch/>
        </p:blipFill>
        <p:spPr bwMode="auto">
          <a:xfrm>
            <a:off x="5828235" y="564906"/>
            <a:ext cx="1035665" cy="178837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31" name="Picture 7" descr="C:\Users\shu\Desktop\19.07.2016 - 1\7 янв 201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3" r="18495"/>
          <a:stretch/>
        </p:blipFill>
        <p:spPr bwMode="auto">
          <a:xfrm>
            <a:off x="7164288" y="674411"/>
            <a:ext cx="1676401" cy="156936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26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2 ОТДЕЛ\Альбомы\Военные преступники\для альбома по Макеевке\ryrx88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6000"/>
                    </a14:imgEffect>
                    <a14:imgEffect>
                      <a14:brightnessContrast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6" y="0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786"/>
          <p:cNvSpPr>
            <a:spLocks noChangeArrowheads="1"/>
          </p:cNvSpPr>
          <p:nvPr/>
        </p:nvSpPr>
        <p:spPr bwMode="auto">
          <a:xfrm>
            <a:off x="0" y="0"/>
            <a:ext cx="9144000" cy="548679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noAutofit/>
          </a:bodyPr>
          <a:lstStyle/>
          <a:p>
            <a:pPr algn="ctr"/>
            <a:r>
              <a:rPr lang="ru-RU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СЕКРЕТНАЯ ТАКТИКА ПАЛАЧА</a:t>
            </a:r>
            <a:endParaRPr lang="ru-RU" b="1" spc="50" dirty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1270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2051" name="Picture 3" descr="C:\Users\shu\Desktop\Снимок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4704"/>
            <a:ext cx="4610592" cy="593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ая выноска 16"/>
          <p:cNvSpPr/>
          <p:nvPr/>
        </p:nvSpPr>
        <p:spPr>
          <a:xfrm>
            <a:off x="4909710" y="764704"/>
            <a:ext cx="3982770" cy="1224137"/>
          </a:xfrm>
          <a:prstGeom prst="wedgeRectCallout">
            <a:avLst>
              <a:gd name="adj1" fmla="val -131704"/>
              <a:gd name="adj2" fmla="val 181433"/>
            </a:avLst>
          </a:prstGeom>
          <a:solidFill>
            <a:schemeClr val="accent6">
              <a:lumMod val="20000"/>
              <a:lumOff val="80000"/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/>
          <a:p>
            <a:pPr indent="266700" algn="just"/>
            <a:r>
              <a:rPr lang="ru-RU" sz="1600" b="1" dirty="0"/>
              <a:t>В целях недопущения вскрытия фактов боевого применения и сохранности сведений о местонахождении огневых позиций </a:t>
            </a:r>
            <a:r>
              <a:rPr lang="ru-RU" sz="1600" b="1" dirty="0" smtClean="0"/>
              <a:t>артиллерии бригады</a:t>
            </a:r>
            <a:r>
              <a:rPr lang="uk-UA" sz="1600" dirty="0"/>
              <a:t> </a:t>
            </a:r>
            <a:endParaRPr lang="ru-RU" sz="1600" dirty="0"/>
          </a:p>
        </p:txBody>
      </p:sp>
      <p:sp>
        <p:nvSpPr>
          <p:cNvPr id="18" name="Полилиния 17"/>
          <p:cNvSpPr/>
          <p:nvPr/>
        </p:nvSpPr>
        <p:spPr>
          <a:xfrm>
            <a:off x="43542" y="5927889"/>
            <a:ext cx="2771800" cy="411479"/>
          </a:xfrm>
          <a:custGeom>
            <a:avLst/>
            <a:gdLst>
              <a:gd name="connsiteX0" fmla="*/ 1165476 w 1439692"/>
              <a:gd name="connsiteY0" fmla="*/ 398668 h 411479"/>
              <a:gd name="connsiteX1" fmla="*/ 644776 w 1439692"/>
              <a:gd name="connsiteY1" fmla="*/ 411368 h 411479"/>
              <a:gd name="connsiteX2" fmla="*/ 339976 w 1439692"/>
              <a:gd name="connsiteY2" fmla="*/ 411368 h 411479"/>
              <a:gd name="connsiteX3" fmla="*/ 60576 w 1439692"/>
              <a:gd name="connsiteY3" fmla="*/ 398668 h 411479"/>
              <a:gd name="connsiteX4" fmla="*/ 9776 w 1439692"/>
              <a:gd name="connsiteY4" fmla="*/ 297068 h 411479"/>
              <a:gd name="connsiteX5" fmla="*/ 9776 w 1439692"/>
              <a:gd name="connsiteY5" fmla="*/ 195468 h 411479"/>
              <a:gd name="connsiteX6" fmla="*/ 111376 w 1439692"/>
              <a:gd name="connsiteY6" fmla="*/ 68468 h 411479"/>
              <a:gd name="connsiteX7" fmla="*/ 314576 w 1439692"/>
              <a:gd name="connsiteY7" fmla="*/ 43068 h 411479"/>
              <a:gd name="connsiteX8" fmla="*/ 619376 w 1439692"/>
              <a:gd name="connsiteY8" fmla="*/ 43068 h 411479"/>
              <a:gd name="connsiteX9" fmla="*/ 1076576 w 1439692"/>
              <a:gd name="connsiteY9" fmla="*/ 30368 h 411479"/>
              <a:gd name="connsiteX10" fmla="*/ 1419476 w 1439692"/>
              <a:gd name="connsiteY10" fmla="*/ 17668 h 411479"/>
              <a:gd name="connsiteX11" fmla="*/ 1381376 w 1439692"/>
              <a:gd name="connsiteY11" fmla="*/ 297068 h 411479"/>
              <a:gd name="connsiteX12" fmla="*/ 1228976 w 1439692"/>
              <a:gd name="connsiteY12" fmla="*/ 373268 h 411479"/>
              <a:gd name="connsiteX13" fmla="*/ 1076576 w 1439692"/>
              <a:gd name="connsiteY13" fmla="*/ 398668 h 411479"/>
              <a:gd name="connsiteX14" fmla="*/ 987676 w 1439692"/>
              <a:gd name="connsiteY14" fmla="*/ 398668 h 41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39692" h="411479">
                <a:moveTo>
                  <a:pt x="1165476" y="398668"/>
                </a:moveTo>
                <a:lnTo>
                  <a:pt x="644776" y="411368"/>
                </a:lnTo>
                <a:cubicBezTo>
                  <a:pt x="507193" y="413485"/>
                  <a:pt x="437343" y="413485"/>
                  <a:pt x="339976" y="411368"/>
                </a:cubicBezTo>
                <a:cubicBezTo>
                  <a:pt x="242609" y="409251"/>
                  <a:pt x="115609" y="417718"/>
                  <a:pt x="60576" y="398668"/>
                </a:cubicBezTo>
                <a:cubicBezTo>
                  <a:pt x="5543" y="379618"/>
                  <a:pt x="18243" y="330935"/>
                  <a:pt x="9776" y="297068"/>
                </a:cubicBezTo>
                <a:cubicBezTo>
                  <a:pt x="1309" y="263201"/>
                  <a:pt x="-7157" y="233568"/>
                  <a:pt x="9776" y="195468"/>
                </a:cubicBezTo>
                <a:cubicBezTo>
                  <a:pt x="26709" y="157368"/>
                  <a:pt x="60576" y="93868"/>
                  <a:pt x="111376" y="68468"/>
                </a:cubicBezTo>
                <a:cubicBezTo>
                  <a:pt x="162176" y="43068"/>
                  <a:pt x="229909" y="47301"/>
                  <a:pt x="314576" y="43068"/>
                </a:cubicBezTo>
                <a:cubicBezTo>
                  <a:pt x="399243" y="38835"/>
                  <a:pt x="492376" y="45185"/>
                  <a:pt x="619376" y="43068"/>
                </a:cubicBezTo>
                <a:cubicBezTo>
                  <a:pt x="746376" y="40951"/>
                  <a:pt x="1076576" y="30368"/>
                  <a:pt x="1076576" y="30368"/>
                </a:cubicBezTo>
                <a:cubicBezTo>
                  <a:pt x="1209926" y="26135"/>
                  <a:pt x="1368676" y="-26782"/>
                  <a:pt x="1419476" y="17668"/>
                </a:cubicBezTo>
                <a:cubicBezTo>
                  <a:pt x="1470276" y="62118"/>
                  <a:pt x="1413126" y="237801"/>
                  <a:pt x="1381376" y="297068"/>
                </a:cubicBezTo>
                <a:cubicBezTo>
                  <a:pt x="1349626" y="356335"/>
                  <a:pt x="1279776" y="356335"/>
                  <a:pt x="1228976" y="373268"/>
                </a:cubicBezTo>
                <a:cubicBezTo>
                  <a:pt x="1178176" y="390201"/>
                  <a:pt x="1116793" y="394435"/>
                  <a:pt x="1076576" y="398668"/>
                </a:cubicBezTo>
                <a:cubicBezTo>
                  <a:pt x="1036359" y="402901"/>
                  <a:pt x="1012017" y="400784"/>
                  <a:pt x="987676" y="398668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2767991" y="6339368"/>
            <a:ext cx="795897" cy="213117"/>
          </a:xfrm>
          <a:prstGeom prst="straightConnector1">
            <a:avLst/>
          </a:prstGeom>
          <a:ln w="3492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лилиния 20"/>
          <p:cNvSpPr/>
          <p:nvPr/>
        </p:nvSpPr>
        <p:spPr>
          <a:xfrm>
            <a:off x="3563888" y="6323834"/>
            <a:ext cx="776288" cy="25339"/>
          </a:xfrm>
          <a:custGeom>
            <a:avLst/>
            <a:gdLst>
              <a:gd name="connsiteX0" fmla="*/ 0 w 776288"/>
              <a:gd name="connsiteY0" fmla="*/ 1502 h 25339"/>
              <a:gd name="connsiteX1" fmla="*/ 138113 w 776288"/>
              <a:gd name="connsiteY1" fmla="*/ 25314 h 25339"/>
              <a:gd name="connsiteX2" fmla="*/ 247650 w 776288"/>
              <a:gd name="connsiteY2" fmla="*/ 6264 h 25339"/>
              <a:gd name="connsiteX3" fmla="*/ 319088 w 776288"/>
              <a:gd name="connsiteY3" fmla="*/ 15789 h 25339"/>
              <a:gd name="connsiteX4" fmla="*/ 400050 w 776288"/>
              <a:gd name="connsiteY4" fmla="*/ 1502 h 25339"/>
              <a:gd name="connsiteX5" fmla="*/ 566738 w 776288"/>
              <a:gd name="connsiteY5" fmla="*/ 1502 h 25339"/>
              <a:gd name="connsiteX6" fmla="*/ 638175 w 776288"/>
              <a:gd name="connsiteY6" fmla="*/ 11027 h 25339"/>
              <a:gd name="connsiteX7" fmla="*/ 714375 w 776288"/>
              <a:gd name="connsiteY7" fmla="*/ 6264 h 25339"/>
              <a:gd name="connsiteX8" fmla="*/ 747713 w 776288"/>
              <a:gd name="connsiteY8" fmla="*/ 6264 h 25339"/>
              <a:gd name="connsiteX9" fmla="*/ 776288 w 776288"/>
              <a:gd name="connsiteY9" fmla="*/ 6264 h 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6288" h="25339">
                <a:moveTo>
                  <a:pt x="0" y="1502"/>
                </a:moveTo>
                <a:cubicBezTo>
                  <a:pt x="48419" y="13011"/>
                  <a:pt x="96838" y="24520"/>
                  <a:pt x="138113" y="25314"/>
                </a:cubicBezTo>
                <a:cubicBezTo>
                  <a:pt x="179388" y="26108"/>
                  <a:pt x="217488" y="7851"/>
                  <a:pt x="247650" y="6264"/>
                </a:cubicBezTo>
                <a:cubicBezTo>
                  <a:pt x="277812" y="4677"/>
                  <a:pt x="293688" y="16583"/>
                  <a:pt x="319088" y="15789"/>
                </a:cubicBezTo>
                <a:cubicBezTo>
                  <a:pt x="344488" y="14995"/>
                  <a:pt x="358775" y="3883"/>
                  <a:pt x="400050" y="1502"/>
                </a:cubicBezTo>
                <a:cubicBezTo>
                  <a:pt x="441325" y="-879"/>
                  <a:pt x="527051" y="-85"/>
                  <a:pt x="566738" y="1502"/>
                </a:cubicBezTo>
                <a:cubicBezTo>
                  <a:pt x="606425" y="3089"/>
                  <a:pt x="613569" y="10233"/>
                  <a:pt x="638175" y="11027"/>
                </a:cubicBezTo>
                <a:cubicBezTo>
                  <a:pt x="662781" y="11821"/>
                  <a:pt x="696119" y="7058"/>
                  <a:pt x="714375" y="6264"/>
                </a:cubicBezTo>
                <a:cubicBezTo>
                  <a:pt x="732631" y="5470"/>
                  <a:pt x="747713" y="6264"/>
                  <a:pt x="747713" y="6264"/>
                </a:cubicBezTo>
                <a:lnTo>
                  <a:pt x="776288" y="6264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23304" y="4005064"/>
            <a:ext cx="4216872" cy="45719"/>
          </a:xfrm>
          <a:custGeom>
            <a:avLst/>
            <a:gdLst>
              <a:gd name="connsiteX0" fmla="*/ 0 w 776288"/>
              <a:gd name="connsiteY0" fmla="*/ 1502 h 25339"/>
              <a:gd name="connsiteX1" fmla="*/ 138113 w 776288"/>
              <a:gd name="connsiteY1" fmla="*/ 25314 h 25339"/>
              <a:gd name="connsiteX2" fmla="*/ 247650 w 776288"/>
              <a:gd name="connsiteY2" fmla="*/ 6264 h 25339"/>
              <a:gd name="connsiteX3" fmla="*/ 319088 w 776288"/>
              <a:gd name="connsiteY3" fmla="*/ 15789 h 25339"/>
              <a:gd name="connsiteX4" fmla="*/ 400050 w 776288"/>
              <a:gd name="connsiteY4" fmla="*/ 1502 h 25339"/>
              <a:gd name="connsiteX5" fmla="*/ 566738 w 776288"/>
              <a:gd name="connsiteY5" fmla="*/ 1502 h 25339"/>
              <a:gd name="connsiteX6" fmla="*/ 638175 w 776288"/>
              <a:gd name="connsiteY6" fmla="*/ 11027 h 25339"/>
              <a:gd name="connsiteX7" fmla="*/ 714375 w 776288"/>
              <a:gd name="connsiteY7" fmla="*/ 6264 h 25339"/>
              <a:gd name="connsiteX8" fmla="*/ 747713 w 776288"/>
              <a:gd name="connsiteY8" fmla="*/ 6264 h 25339"/>
              <a:gd name="connsiteX9" fmla="*/ 776288 w 776288"/>
              <a:gd name="connsiteY9" fmla="*/ 6264 h 2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6288" h="25339">
                <a:moveTo>
                  <a:pt x="0" y="1502"/>
                </a:moveTo>
                <a:cubicBezTo>
                  <a:pt x="48419" y="13011"/>
                  <a:pt x="96838" y="24520"/>
                  <a:pt x="138113" y="25314"/>
                </a:cubicBezTo>
                <a:cubicBezTo>
                  <a:pt x="179388" y="26108"/>
                  <a:pt x="217488" y="7851"/>
                  <a:pt x="247650" y="6264"/>
                </a:cubicBezTo>
                <a:cubicBezTo>
                  <a:pt x="277812" y="4677"/>
                  <a:pt x="293688" y="16583"/>
                  <a:pt x="319088" y="15789"/>
                </a:cubicBezTo>
                <a:cubicBezTo>
                  <a:pt x="344488" y="14995"/>
                  <a:pt x="358775" y="3883"/>
                  <a:pt x="400050" y="1502"/>
                </a:cubicBezTo>
                <a:cubicBezTo>
                  <a:pt x="441325" y="-879"/>
                  <a:pt x="527051" y="-85"/>
                  <a:pt x="566738" y="1502"/>
                </a:cubicBezTo>
                <a:cubicBezTo>
                  <a:pt x="606425" y="3089"/>
                  <a:pt x="613569" y="10233"/>
                  <a:pt x="638175" y="11027"/>
                </a:cubicBezTo>
                <a:cubicBezTo>
                  <a:pt x="662781" y="11821"/>
                  <a:pt x="696119" y="7058"/>
                  <a:pt x="714375" y="6264"/>
                </a:cubicBezTo>
                <a:cubicBezTo>
                  <a:pt x="732631" y="5470"/>
                  <a:pt x="747713" y="6264"/>
                  <a:pt x="747713" y="6264"/>
                </a:cubicBezTo>
                <a:lnTo>
                  <a:pt x="776288" y="6264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4909710" y="2406936"/>
            <a:ext cx="4142424" cy="4399316"/>
          </a:xfrm>
          <a:prstGeom prst="wedgeRectCallout">
            <a:avLst>
              <a:gd name="adj1" fmla="val -76792"/>
              <a:gd name="adj2" fmla="val -4534"/>
            </a:avLst>
          </a:prstGeom>
          <a:solidFill>
            <a:schemeClr val="accent6">
              <a:lumMod val="20000"/>
              <a:lumOff val="80000"/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/>
          <a:p>
            <a:pPr algn="just"/>
            <a:r>
              <a:rPr lang="ru-RU" sz="1600" b="1" dirty="0" smtClean="0"/>
              <a:t>ПРИКАЗЫВАЮ:</a:t>
            </a:r>
            <a:endParaRPr lang="ru-RU" sz="1600" b="1" dirty="0"/>
          </a:p>
          <a:p>
            <a:pPr marL="261938" indent="-261938" algn="just"/>
            <a:r>
              <a:rPr lang="uk-UA" sz="1600" b="1" dirty="0"/>
              <a:t>  </a:t>
            </a:r>
            <a:r>
              <a:rPr lang="uk-UA" sz="1600" b="1" dirty="0" smtClean="0"/>
              <a:t>1</a:t>
            </a:r>
            <a:r>
              <a:rPr lang="uk-UA" sz="1600" b="1" dirty="0"/>
              <a:t>. </a:t>
            </a:r>
            <a:r>
              <a:rPr lang="ru-RU" sz="1600" b="1" dirty="0"/>
              <a:t>В случае получения информации о планируемом прибытии патруля СММ ОБСЕ на основные огневые позиции артиллерийских </a:t>
            </a:r>
            <a:r>
              <a:rPr lang="ru-RU" sz="1600" b="1" dirty="0" smtClean="0"/>
              <a:t>подразделений </a:t>
            </a:r>
            <a:r>
              <a:rPr lang="ru-RU" sz="1600" b="1" dirty="0"/>
              <a:t>прекратить обстрел и быть в готовности вывести артиллерийские орудия с огневых позиций в установленные ранее места </a:t>
            </a:r>
            <a:r>
              <a:rPr lang="ru-RU" sz="1600" b="1" dirty="0" smtClean="0"/>
              <a:t>отвода ВВТ.</a:t>
            </a:r>
            <a:endParaRPr lang="ru-RU" sz="1600" b="1" dirty="0"/>
          </a:p>
          <a:p>
            <a:pPr marL="261938" indent="-261938" algn="just"/>
            <a:r>
              <a:rPr lang="ru-RU" sz="1600" b="1" dirty="0"/>
              <a:t>2.   Контроль за исполнением приказа возложить на начальника штаба – первого заместителя командира 30 отдельной механизированной бригады. </a:t>
            </a:r>
          </a:p>
          <a:p>
            <a:pPr marL="261938" indent="-261938" algn="just"/>
            <a:r>
              <a:rPr lang="ru-RU" sz="1600" b="1" dirty="0"/>
              <a:t>3. Приказ довести до командиров артиллерийских подразделений 30 отдельной механизированной </a:t>
            </a:r>
            <a:r>
              <a:rPr lang="ru-RU" sz="1600" b="1" dirty="0" smtClean="0"/>
              <a:t>бригады.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2724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hu\Desktop\тимошенко 2 - копия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6"/>
          <a:stretch/>
        </p:blipFill>
        <p:spPr bwMode="auto">
          <a:xfrm>
            <a:off x="0" y="552212"/>
            <a:ext cx="9144000" cy="634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1786"/>
          <p:cNvSpPr>
            <a:spLocks noChangeArrowheads="1"/>
          </p:cNvSpPr>
          <p:nvPr/>
        </p:nvSpPr>
        <p:spPr bwMode="auto">
          <a:xfrm>
            <a:off x="0" y="0"/>
            <a:ext cx="9144000" cy="548679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noAutofit/>
          </a:bodyPr>
          <a:lstStyle/>
          <a:p>
            <a:pPr algn="ctr"/>
            <a:r>
              <a:rPr lang="ru-RU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СЕКРЕТНЫЕ СВЯЗИ ПАЛАЧА</a:t>
            </a:r>
            <a:endParaRPr lang="ru-RU" b="1" spc="50" dirty="0">
              <a:ln w="3175">
                <a:solidFill>
                  <a:srgbClr val="C00000"/>
                </a:solidFill>
              </a:ln>
              <a:solidFill>
                <a:srgbClr val="FF0000"/>
              </a:solidFill>
              <a:effectLst>
                <a:glow rad="127000">
                  <a:schemeClr val="tx1"/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7" name="Рисунок 6" descr="генерал-майор Тимошенко Родион Иванович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762" y="698021"/>
            <a:ext cx="1578196" cy="21073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253450" y="3106211"/>
            <a:ext cx="3816424" cy="3681197"/>
          </a:xfrm>
          <a:prstGeom prst="rect">
            <a:avLst/>
          </a:prstGeom>
          <a:solidFill>
            <a:schemeClr val="accent6">
              <a:lumMod val="20000"/>
              <a:lumOff val="80000"/>
              <a:alpha val="61000"/>
            </a:schemeClr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</a:rPr>
              <a:t>Руководитель </a:t>
            </a:r>
            <a:r>
              <a:rPr lang="ru-RU" sz="1800" dirty="0" smtClean="0">
                <a:solidFill>
                  <a:schemeClr val="tx1"/>
                </a:solidFill>
              </a:rPr>
              <a:t>украинской стороны в СЦКК 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генерал-майор</a:t>
            </a:r>
            <a:r>
              <a:rPr lang="ru-RU" sz="1800" dirty="0" smtClean="0"/>
              <a:t> 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ТИМОШЕНКО </a:t>
            </a:r>
            <a:endParaRPr lang="ru-RU" sz="1800" dirty="0" smtClean="0">
              <a:ln w="1270">
                <a:solidFill>
                  <a:schemeClr val="tx1">
                    <a:alpha val="60000"/>
                  </a:schemeClr>
                </a:solidFill>
              </a:ln>
            </a:endParaRPr>
          </a:p>
          <a:p>
            <a:pPr algn="ctr"/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Родион Иванович</a:t>
            </a:r>
          </a:p>
          <a:p>
            <a:endParaRPr lang="ru-RU" sz="700" dirty="0" smtClean="0"/>
          </a:p>
          <a:p>
            <a:pPr algn="l"/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Военный преступник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Соучастник военных преступлений в рамках карательной операции на юго-востоке Украины с июля 2014 года.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Фигурант серии разоблачительных материалов независимых СМИ, касающихся участия генерала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ТИМОШЕНКО  </a:t>
            </a:r>
            <a:r>
              <a:rPr lang="ru-RU" sz="1600" dirty="0">
                <a:solidFill>
                  <a:schemeClr val="tx1"/>
                </a:solidFill>
              </a:rPr>
              <a:t>в  </a:t>
            </a:r>
            <a:r>
              <a:rPr lang="ru-RU" sz="1600" dirty="0" smtClean="0">
                <a:solidFill>
                  <a:schemeClr val="tx1"/>
                </a:solidFill>
              </a:rPr>
              <a:t>коррупционных схемах, организации поборов на блок-постах и потоков контрабанды</a:t>
            </a:r>
            <a:endParaRPr lang="ru-RU" sz="1550" dirty="0" smtClean="0">
              <a:solidFill>
                <a:schemeClr val="tx1"/>
              </a:solidFill>
            </a:endParaRPr>
          </a:p>
          <a:p>
            <a:endParaRPr lang="ru-RU" sz="1550" dirty="0">
              <a:solidFill>
                <a:schemeClr val="tx1"/>
              </a:solidFill>
            </a:endParaRPr>
          </a:p>
          <a:p>
            <a:endParaRPr lang="ru-RU" sz="1600" dirty="0"/>
          </a:p>
          <a:p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3542" y="3516691"/>
            <a:ext cx="4321936" cy="3338796"/>
          </a:xfrm>
          <a:prstGeom prst="rect">
            <a:avLst/>
          </a:prstGeom>
          <a:solidFill>
            <a:schemeClr val="accent6">
              <a:lumMod val="20000"/>
              <a:lumOff val="80000"/>
              <a:alpha val="61000"/>
            </a:schemeClr>
          </a:solidFill>
          <a:ln w="25400">
            <a:solidFill>
              <a:schemeClr val="tx1"/>
            </a:solidFill>
          </a:ln>
        </p:spPr>
        <p:txBody>
          <a:bodyPr vert="horz" lIns="91440" tIns="45720" rIns="91440" bIns="45720" rtlCol="0" anchor="t" anchorCtr="0">
            <a:noAutofit/>
          </a:bodyPr>
          <a:lstStyle>
            <a:defPPr>
              <a:defRPr lang="ru-RU"/>
            </a:defPPr>
            <a:lvl1pPr indent="180975" algn="just">
              <a:spcBef>
                <a:spcPct val="0"/>
              </a:spcBef>
              <a:buNone/>
              <a:defRPr sz="1400" b="1">
                <a:solidFill>
                  <a:srgbClr val="FF0000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r>
              <a:rPr lang="ru-RU" sz="18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Военный преступник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Командир 30-ой бригады подполковник</a:t>
            </a:r>
            <a:r>
              <a:rPr lang="ru-RU" sz="1800" dirty="0" smtClean="0"/>
              <a:t> 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ГАРАЗ  Иван  Викторович </a:t>
            </a:r>
            <a:r>
              <a:rPr lang="ru-RU" sz="1600" dirty="0" smtClean="0">
                <a:solidFill>
                  <a:schemeClr val="tx1"/>
                </a:solidFill>
              </a:rPr>
              <a:t>организовал тесное взаимодействие с украинской стороной в СЦКК в преступных целях.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Постоянно на связи с руководителем группы  генералом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Р.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ТИМОШЕНКО</a:t>
            </a:r>
            <a:r>
              <a:rPr lang="ru-RU" sz="1600" dirty="0" smtClean="0">
                <a:solidFill>
                  <a:schemeClr val="tx1"/>
                </a:solidFill>
              </a:rPr>
              <a:t> и его помощником подполковником В. Ивановым.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Благодаря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n-ea"/>
                <a:cs typeface="+mn-cs"/>
              </a:rPr>
              <a:t>информации о маршрутах движения СММ ОБСЕ </a:t>
            </a:r>
            <a:r>
              <a:rPr lang="ru-RU" sz="1600" dirty="0" smtClean="0">
                <a:solidFill>
                  <a:schemeClr val="tx1"/>
                </a:solidFill>
              </a:rPr>
              <a:t>факты преступных обстрелов 30 </a:t>
            </a:r>
            <a:r>
              <a:rPr lang="ru-RU" sz="1600" dirty="0" err="1" smtClean="0">
                <a:solidFill>
                  <a:schemeClr val="tx1"/>
                </a:solidFill>
              </a:rPr>
              <a:t>омбр</a:t>
            </a:r>
            <a:r>
              <a:rPr lang="ru-RU" sz="1600" dirty="0" smtClean="0">
                <a:solidFill>
                  <a:schemeClr val="tx1"/>
                </a:solidFill>
              </a:rPr>
              <a:t> объектов инфраструктуры народных республик не подтверждаются представителями международной организации</a:t>
            </a:r>
            <a:endParaRPr lang="ru-RU" sz="1550" dirty="0">
              <a:solidFill>
                <a:schemeClr val="tx1"/>
              </a:solidFill>
            </a:endParaRPr>
          </a:p>
          <a:p>
            <a:endParaRPr lang="ru-RU" sz="1600" dirty="0"/>
          </a:p>
          <a:p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765786" y="698020"/>
            <a:ext cx="2599692" cy="1434835"/>
          </a:xfrm>
          <a:prstGeom prst="wedgeRoundRectCallout">
            <a:avLst>
              <a:gd name="adj1" fmla="val -70361"/>
              <a:gd name="adj2" fmla="val 24427"/>
              <a:gd name="adj3" fmla="val 16667"/>
            </a:avLst>
          </a:prstGeom>
          <a:solidFill>
            <a:schemeClr val="bg1">
              <a:lumMod val="85000"/>
              <a:alpha val="82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itchFamily="34" charset="0"/>
                <a:ea typeface="+mj-ea"/>
                <a:cs typeface="+mj-cs"/>
              </a:rPr>
              <a:t>Надо сообщить ГАРАЗУ, что маршрут 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  <a:ea typeface="+mj-ea"/>
                <a:cs typeface="+mj-cs"/>
              </a:rPr>
              <a:t>движения миссии ОБСЕ не коснётся позиций   </a:t>
            </a:r>
            <a:r>
              <a:rPr lang="ru-RU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</a:rPr>
              <a:t>30 - ой бригады !</a:t>
            </a:r>
            <a:endParaRPr lang="ru-RU" b="1" dirty="0">
              <a:solidFill>
                <a:schemeClr val="tx1"/>
              </a:solidFill>
              <a:latin typeface="Arial Narrow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149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hu\Desktop\19.07.2016 - 2\ясиноватая 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9" t="4365" r="1964" b="1650"/>
          <a:stretch/>
        </p:blipFill>
        <p:spPr bwMode="auto">
          <a:xfrm>
            <a:off x="1" y="548680"/>
            <a:ext cx="914400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1786"/>
          <p:cNvSpPr>
            <a:spLocks noChangeArrowheads="1"/>
          </p:cNvSpPr>
          <p:nvPr/>
        </p:nvSpPr>
        <p:spPr bwMode="auto">
          <a:xfrm>
            <a:off x="0" y="0"/>
            <a:ext cx="9144000" cy="548679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Обстрел жилых районов Ясиноватой, Спартака и Донецка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 позиций 30 </a:t>
            </a:r>
            <a:r>
              <a:rPr lang="ru-RU" b="1" dirty="0" err="1" smtClean="0">
                <a:solidFill>
                  <a:srgbClr val="FF0000"/>
                </a:solidFill>
              </a:rPr>
              <a:t>омбр</a:t>
            </a:r>
            <a:r>
              <a:rPr lang="ru-RU" b="1" dirty="0" smtClean="0">
                <a:solidFill>
                  <a:srgbClr val="FF0000"/>
                </a:solidFill>
              </a:rPr>
              <a:t> ВСУ 19 июля 2016 года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" name="Picture 4" descr="D:\2 ОТДЕЛ\Альбомы\Военные преступники\для альбома по Макеевке\Новая папка (4)\ukrainskij_fla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6" y="627707"/>
            <a:ext cx="1214446" cy="71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" descr="D:\2 ОТДЕЛ\Альбомы\Военные преступники\для альбома по Макеевке\Новая папка (4)\555f1e08-a721-b4d2-a721-b4ddd8028b1d.photo.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21288"/>
            <a:ext cx="1285884" cy="72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Пятно 2 60"/>
          <p:cNvSpPr/>
          <p:nvPr/>
        </p:nvSpPr>
        <p:spPr>
          <a:xfrm>
            <a:off x="4214811" y="2192183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1478"/>
          <p:cNvSpPr txBox="1">
            <a:spLocks noChangeArrowheads="1"/>
          </p:cNvSpPr>
          <p:nvPr/>
        </p:nvSpPr>
        <p:spPr bwMode="auto">
          <a:xfrm>
            <a:off x="3779913" y="3573016"/>
            <a:ext cx="792087" cy="17932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</a:rPr>
              <a:t>СПАРТАК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67" name="TextBox 1478"/>
          <p:cNvSpPr txBox="1">
            <a:spLocks noChangeArrowheads="1"/>
          </p:cNvSpPr>
          <p:nvPr/>
        </p:nvSpPr>
        <p:spPr bwMode="auto">
          <a:xfrm>
            <a:off x="44069" y="5058109"/>
            <a:ext cx="4615110" cy="1753334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indent="0" algn="ctr">
              <a:spcBef>
                <a:spcPct val="0"/>
              </a:spcBef>
              <a:buNone/>
              <a:defRPr b="1">
                <a:latin typeface="Arial Narrow" pitchFamily="34" charset="0"/>
              </a:defRPr>
            </a:lvl1pPr>
          </a:lstStyle>
          <a:p>
            <a:pPr indent="182563" algn="just"/>
            <a:r>
              <a:rPr lang="ru-RU" sz="1600" dirty="0" smtClean="0"/>
              <a:t>19 июля командир 30 механизированной бригады подполковник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ГАРАЗ </a:t>
            </a:r>
            <a:r>
              <a:rPr lang="ru-RU" sz="1600" dirty="0" smtClean="0"/>
              <a:t>приказал открыть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карательный огонь </a:t>
            </a:r>
            <a:r>
              <a:rPr lang="ru-RU" sz="1600" dirty="0" smtClean="0"/>
              <a:t>из артиллерийских орудий калибром </a:t>
            </a:r>
            <a:r>
              <a:rPr lang="en-US" sz="1600" dirty="0" smtClean="0"/>
              <a:t>152</a:t>
            </a:r>
            <a:r>
              <a:rPr lang="ru-RU" sz="1600" dirty="0" smtClean="0"/>
              <a:t> мм </a:t>
            </a:r>
            <a:r>
              <a:rPr lang="ru-RU" sz="1600" spc="50" dirty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мирному населению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Донецка. </a:t>
            </a:r>
            <a:r>
              <a:rPr lang="ru-RU" sz="1600" dirty="0" smtClean="0"/>
              <a:t>В результате его действий был</a:t>
            </a:r>
            <a:r>
              <a:rPr lang="ru-RU" sz="1600" dirty="0"/>
              <a:t>и</a:t>
            </a:r>
            <a:r>
              <a:rPr lang="ru-RU" sz="1600" dirty="0" smtClean="0"/>
              <a:t>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ранены ЧЕТЫРЕ мирных жителя </a:t>
            </a:r>
            <a:r>
              <a:rPr lang="ru-RU" sz="1600" dirty="0" smtClean="0"/>
              <a:t>1948, 1955, 1961 и 1962 годов рождения, а </a:t>
            </a:r>
            <a:r>
              <a:rPr lang="ru-RU" sz="1600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ВОСЕМЬ домостроений</a:t>
            </a:r>
            <a:r>
              <a:rPr lang="ru-RU" sz="1600" dirty="0" smtClean="0"/>
              <a:t> разрушены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161090" y="3714285"/>
            <a:ext cx="1516647" cy="894554"/>
            <a:chOff x="-10643853" y="6083141"/>
            <a:chExt cx="1516647" cy="894554"/>
          </a:xfrm>
        </p:grpSpPr>
        <p:grpSp>
          <p:nvGrpSpPr>
            <p:cNvPr id="29" name="Группа 112"/>
            <p:cNvGrpSpPr/>
            <p:nvPr/>
          </p:nvGrpSpPr>
          <p:grpSpPr bwMode="auto">
            <a:xfrm flipH="1">
              <a:off x="-10643853" y="6083141"/>
              <a:ext cx="1224136" cy="798208"/>
              <a:chOff x="4931564" y="5110154"/>
              <a:chExt cx="261937" cy="150001"/>
            </a:xfrm>
            <a:effectLst>
              <a:outerShdw blurRad="88900" dist="25400" dir="10800000" algn="ctr" rotWithShape="0">
                <a:srgbClr val="0000FF"/>
              </a:outerShdw>
            </a:effectLst>
          </p:grpSpPr>
          <p:sp>
            <p:nvSpPr>
              <p:cNvPr id="35" name="Полилиния 34"/>
              <p:cNvSpPr/>
              <p:nvPr/>
            </p:nvSpPr>
            <p:spPr>
              <a:xfrm>
                <a:off x="4931564" y="5114901"/>
                <a:ext cx="261937" cy="70032"/>
              </a:xfrm>
              <a:custGeom>
                <a:avLst/>
                <a:gdLst>
                  <a:gd name="connsiteX0" fmla="*/ 0 w 211935"/>
                  <a:gd name="connsiteY0" fmla="*/ 0 h 78592"/>
                  <a:gd name="connsiteX1" fmla="*/ 211935 w 211935"/>
                  <a:gd name="connsiteY1" fmla="*/ 0 h 78592"/>
                  <a:gd name="connsiteX2" fmla="*/ 211935 w 211935"/>
                  <a:gd name="connsiteY2" fmla="*/ 78592 h 78592"/>
                  <a:gd name="connsiteX3" fmla="*/ 0 w 211935"/>
                  <a:gd name="connsiteY3" fmla="*/ 78592 h 78592"/>
                  <a:gd name="connsiteX4" fmla="*/ 0 w 211935"/>
                  <a:gd name="connsiteY4" fmla="*/ 0 h 78592"/>
                  <a:gd name="connsiteX0" fmla="*/ 0 w 261937"/>
                  <a:gd name="connsiteY0" fmla="*/ 12 h 78604"/>
                  <a:gd name="connsiteX1" fmla="*/ 261937 w 261937"/>
                  <a:gd name="connsiteY1" fmla="*/ 0 h 78604"/>
                  <a:gd name="connsiteX2" fmla="*/ 211935 w 261937"/>
                  <a:gd name="connsiteY2" fmla="*/ 78604 h 78604"/>
                  <a:gd name="connsiteX3" fmla="*/ 0 w 261937"/>
                  <a:gd name="connsiteY3" fmla="*/ 78604 h 78604"/>
                  <a:gd name="connsiteX4" fmla="*/ 0 w 261937"/>
                  <a:gd name="connsiteY4" fmla="*/ 12 h 7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937" h="78604">
                    <a:moveTo>
                      <a:pt x="0" y="12"/>
                    </a:moveTo>
                    <a:lnTo>
                      <a:pt x="261937" y="0"/>
                    </a:lnTo>
                    <a:lnTo>
                      <a:pt x="211935" y="78604"/>
                    </a:lnTo>
                    <a:lnTo>
                      <a:pt x="0" y="78604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00" dirty="0">
                  <a:solidFill>
                    <a:prstClr val="white"/>
                  </a:solidFill>
                  <a:latin typeface="Impact" pitchFamily="34" charset="0"/>
                </a:endParaRPr>
              </a:p>
            </p:txBody>
          </p:sp>
          <p:cxnSp>
            <p:nvCxnSpPr>
              <p:cNvPr id="36" name="Прямая соединительная линия 35"/>
              <p:cNvCxnSpPr/>
              <p:nvPr/>
            </p:nvCxnSpPr>
            <p:spPr>
              <a:xfrm rot="5400000" flipH="1" flipV="1">
                <a:off x="4856564" y="5185154"/>
                <a:ext cx="150001" cy="1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1478"/>
            <p:cNvSpPr txBox="1">
              <a:spLocks noChangeArrowheads="1"/>
            </p:cNvSpPr>
            <p:nvPr/>
          </p:nvSpPr>
          <p:spPr bwMode="auto">
            <a:xfrm>
              <a:off x="-10427829" y="6187943"/>
              <a:ext cx="859208" cy="246221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600" b="1" i="1" dirty="0" smtClean="0">
                  <a:solidFill>
                    <a:srgbClr val="0000FF"/>
                  </a:solidFill>
                  <a:latin typeface="Arial Narrow" pitchFamily="34" charset="0"/>
                </a:rPr>
                <a:t>30 </a:t>
              </a:r>
              <a:r>
                <a:rPr lang="ru-RU" sz="1600" b="1" i="1" dirty="0" err="1" smtClean="0">
                  <a:solidFill>
                    <a:srgbClr val="0000FF"/>
                  </a:solidFill>
                  <a:latin typeface="Arial Narrow" pitchFamily="34" charset="0"/>
                </a:rPr>
                <a:t>омбр</a:t>
              </a:r>
              <a:endParaRPr lang="ru-RU" sz="1600" b="1" i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-9707749" y="6777815"/>
              <a:ext cx="580543" cy="199880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25400">
              <a:solidFill>
                <a:srgbClr val="001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8" name="Пятно 2 37"/>
          <p:cNvSpPr/>
          <p:nvPr/>
        </p:nvSpPr>
        <p:spPr>
          <a:xfrm>
            <a:off x="4437042" y="2480039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ятно 2 38"/>
          <p:cNvSpPr/>
          <p:nvPr/>
        </p:nvSpPr>
        <p:spPr>
          <a:xfrm>
            <a:off x="4630151" y="2190867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2506694"/>
            <a:ext cx="1643670" cy="1044267"/>
          </a:xfrm>
          <a:prstGeom prst="rect">
            <a:avLst/>
          </a:prstGeom>
          <a:noFill/>
          <a:ln w="22225">
            <a:solidFill>
              <a:srgbClr val="0725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4" name="Группа 53"/>
          <p:cNvGrpSpPr/>
          <p:nvPr/>
        </p:nvGrpSpPr>
        <p:grpSpPr>
          <a:xfrm rot="1994985">
            <a:off x="1830971" y="3437321"/>
            <a:ext cx="730980" cy="155590"/>
            <a:chOff x="-1439346" y="4423525"/>
            <a:chExt cx="730980" cy="91943"/>
          </a:xfrm>
        </p:grpSpPr>
        <p:cxnSp>
          <p:nvCxnSpPr>
            <p:cNvPr id="55" name="Прямая со стрелкой 54"/>
            <p:cNvCxnSpPr/>
            <p:nvPr/>
          </p:nvCxnSpPr>
          <p:spPr>
            <a:xfrm rot="19605015">
              <a:off x="-1425076" y="4485910"/>
              <a:ext cx="716710" cy="9298"/>
            </a:xfrm>
            <a:prstGeom prst="straightConnector1">
              <a:avLst/>
            </a:prstGeom>
            <a:ln w="50800">
              <a:solidFill>
                <a:srgbClr val="0019D6"/>
              </a:solidFill>
              <a:headEnd type="none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Прямоугольный треугольник 56"/>
            <p:cNvSpPr/>
            <p:nvPr/>
          </p:nvSpPr>
          <p:spPr>
            <a:xfrm rot="19610736">
              <a:off x="-1439346" y="4423525"/>
              <a:ext cx="645428" cy="91943"/>
            </a:xfrm>
            <a:prstGeom prst="rtTriangle">
              <a:avLst/>
            </a:prstGeom>
            <a:solidFill>
              <a:srgbClr val="0019D6"/>
            </a:solidFill>
            <a:ln w="9525" cap="flat">
              <a:solidFill>
                <a:srgbClr val="0019D6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0" name="Равнобедренный треугольник 69"/>
          <p:cNvSpPr/>
          <p:nvPr/>
        </p:nvSpPr>
        <p:spPr>
          <a:xfrm rot="5400000">
            <a:off x="1332939" y="2963057"/>
            <a:ext cx="1026316" cy="164390"/>
          </a:xfrm>
          <a:prstGeom prst="triangle">
            <a:avLst>
              <a:gd name="adj" fmla="val 100000"/>
            </a:avLst>
          </a:prstGeom>
          <a:solidFill>
            <a:srgbClr val="0019D6"/>
          </a:solidFill>
          <a:ln w="9525" cap="flat">
            <a:solidFill>
              <a:srgbClr val="0019D6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6228184" y="812547"/>
            <a:ext cx="2798052" cy="1817258"/>
          </a:xfrm>
          <a:prstGeom prst="wedgeRectCallout">
            <a:avLst>
              <a:gd name="adj1" fmla="val -106746"/>
              <a:gd name="adj2" fmla="val 124318"/>
            </a:avLst>
          </a:prstGeom>
          <a:solidFill>
            <a:schemeClr val="bg2">
              <a:alpha val="3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ая выноска 40"/>
          <p:cNvSpPr/>
          <p:nvPr/>
        </p:nvSpPr>
        <p:spPr>
          <a:xfrm>
            <a:off x="6267751" y="3213096"/>
            <a:ext cx="2760112" cy="2061332"/>
          </a:xfrm>
          <a:prstGeom prst="wedgeRectCallout">
            <a:avLst>
              <a:gd name="adj1" fmla="val -121955"/>
              <a:gd name="adj2" fmla="val 10111"/>
            </a:avLst>
          </a:prstGeom>
          <a:solidFill>
            <a:schemeClr val="bg2">
              <a:alpha val="3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ятно 2 42"/>
          <p:cNvSpPr/>
          <p:nvPr/>
        </p:nvSpPr>
        <p:spPr>
          <a:xfrm>
            <a:off x="3488523" y="3501008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ятно 2 43"/>
          <p:cNvSpPr/>
          <p:nvPr/>
        </p:nvSpPr>
        <p:spPr>
          <a:xfrm>
            <a:off x="3710754" y="3788864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1478"/>
          <p:cNvSpPr txBox="1">
            <a:spLocks noChangeArrowheads="1"/>
          </p:cNvSpPr>
          <p:nvPr/>
        </p:nvSpPr>
        <p:spPr bwMode="auto">
          <a:xfrm>
            <a:off x="4716017" y="4869160"/>
            <a:ext cx="792087" cy="17932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</a:rPr>
              <a:t>ДОНЕЦК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46" name="Пятно 2 45"/>
          <p:cNvSpPr/>
          <p:nvPr/>
        </p:nvSpPr>
        <p:spPr>
          <a:xfrm>
            <a:off x="4211960" y="4005064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ятно 2 46"/>
          <p:cNvSpPr/>
          <p:nvPr/>
        </p:nvSpPr>
        <p:spPr>
          <a:xfrm>
            <a:off x="3889443" y="4264373"/>
            <a:ext cx="357190" cy="28917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shu\Desktop\19.07.2016 - 2\обстрел-19-07-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932" y="3213096"/>
            <a:ext cx="2751931" cy="206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1478"/>
          <p:cNvSpPr txBox="1">
            <a:spLocks noChangeArrowheads="1"/>
          </p:cNvSpPr>
          <p:nvPr/>
        </p:nvSpPr>
        <p:spPr bwMode="auto">
          <a:xfrm>
            <a:off x="6275932" y="5058109"/>
            <a:ext cx="2751930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dirty="0" smtClean="0">
                <a:latin typeface="Arial Narrow" pitchFamily="34" charset="0"/>
              </a:rPr>
              <a:t>19 июля, Донецк, после обстрела</a:t>
            </a:r>
            <a:endParaRPr lang="ru-RU" sz="1400" b="1" dirty="0">
              <a:latin typeface="Arial Narrow" pitchFamily="34" charset="0"/>
            </a:endParaRPr>
          </a:p>
        </p:txBody>
      </p:sp>
      <p:sp>
        <p:nvSpPr>
          <p:cNvPr id="48" name="Прямоугольная выноска 47"/>
          <p:cNvSpPr/>
          <p:nvPr/>
        </p:nvSpPr>
        <p:spPr>
          <a:xfrm>
            <a:off x="2034927" y="763660"/>
            <a:ext cx="1810786" cy="2414383"/>
          </a:xfrm>
          <a:prstGeom prst="wedgeRectCallout">
            <a:avLst>
              <a:gd name="adj1" fmla="val 74403"/>
              <a:gd name="adj2" fmla="val 25127"/>
            </a:avLst>
          </a:prstGeom>
          <a:solidFill>
            <a:schemeClr val="bg2">
              <a:alpha val="3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1" name="Picture 5" descr="C:\Users\shu\Desktop\19.07.2016 - 2\обстрел-19-07-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27" y="763661"/>
            <a:ext cx="1810786" cy="241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1478"/>
          <p:cNvSpPr txBox="1">
            <a:spLocks noChangeArrowheads="1"/>
          </p:cNvSpPr>
          <p:nvPr/>
        </p:nvSpPr>
        <p:spPr bwMode="auto">
          <a:xfrm>
            <a:off x="2034927" y="2759628"/>
            <a:ext cx="1810786" cy="430887"/>
          </a:xfrm>
          <a:prstGeom prst="rect">
            <a:avLst/>
          </a:prstGeom>
          <a:solidFill>
            <a:srgbClr val="FFFF00">
              <a:alpha val="7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dirty="0">
                <a:latin typeface="Arial Narrow" pitchFamily="34" charset="0"/>
              </a:rPr>
              <a:t> </a:t>
            </a:r>
            <a:r>
              <a:rPr lang="ru-RU" sz="1400" b="1" dirty="0" smtClean="0">
                <a:latin typeface="Arial Narrow" pitchFamily="34" charset="0"/>
              </a:rPr>
              <a:t>19 июля, Ясиноватая,</a:t>
            </a:r>
          </a:p>
          <a:p>
            <a:pPr algn="ctr"/>
            <a:r>
              <a:rPr lang="ru-RU" sz="1400" b="1" dirty="0" smtClean="0">
                <a:latin typeface="Arial Narrow" pitchFamily="34" charset="0"/>
              </a:rPr>
              <a:t>после обстрела</a:t>
            </a:r>
            <a:endParaRPr lang="ru-RU" sz="1400" b="1" dirty="0">
              <a:latin typeface="Arial Narrow" pitchFamily="34" charset="0"/>
            </a:endParaRPr>
          </a:p>
        </p:txBody>
      </p:sp>
      <p:pic>
        <p:nvPicPr>
          <p:cNvPr id="1026" name="Picture 2" descr="F:\22\07_razrusheniya-v-donecke-posle-obstrelov-terroristov-7-fot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813688"/>
            <a:ext cx="2798051" cy="181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1478"/>
          <p:cNvSpPr txBox="1">
            <a:spLocks noChangeArrowheads="1"/>
          </p:cNvSpPr>
          <p:nvPr/>
        </p:nvSpPr>
        <p:spPr bwMode="auto">
          <a:xfrm>
            <a:off x="6228184" y="2409100"/>
            <a:ext cx="2798052" cy="215444"/>
          </a:xfrm>
          <a:prstGeom prst="rect">
            <a:avLst/>
          </a:prstGeom>
          <a:solidFill>
            <a:srgbClr val="FFFF00">
              <a:alpha val="7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ru-RU" sz="1400" b="1" dirty="0">
                <a:latin typeface="Arial Narrow" pitchFamily="34" charset="0"/>
              </a:rPr>
              <a:t> </a:t>
            </a:r>
            <a:r>
              <a:rPr lang="ru-RU" sz="1400" b="1" dirty="0" smtClean="0">
                <a:latin typeface="Arial Narrow" pitchFamily="34" charset="0"/>
              </a:rPr>
              <a:t>19 июля, Донецк, после обстрела</a:t>
            </a:r>
            <a:endParaRPr lang="ru-RU" sz="1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D:\2 ОТДЕЛ\Альбомы\Военные преступники\для альбома по Макеевке\Суд 2\скачанные файлы (3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1000"/>
                    </a14:imgEffect>
                    <a14:imgEffect>
                      <a14:brightnessContrast contras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786"/>
          <p:cNvSpPr>
            <a:spLocks noChangeArrowheads="1"/>
          </p:cNvSpPr>
          <p:nvPr/>
        </p:nvSpPr>
        <p:spPr bwMode="auto">
          <a:xfrm>
            <a:off x="110416" y="107340"/>
            <a:ext cx="8854072" cy="369332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ВОЕННЫЕ ПАЛАЧИ        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15816" y="548680"/>
            <a:ext cx="6048672" cy="3982022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Действия </a:t>
            </a:r>
            <a:r>
              <a:rPr lang="ru-RU" sz="1600" b="1" spc="50" dirty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под</a:t>
            </a:r>
            <a:r>
              <a:rPr lang="ru-RU" sz="1600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полковника</a:t>
            </a:r>
            <a:r>
              <a:rPr lang="ru-RU" sz="1600" b="1" dirty="0" smtClean="0">
                <a:solidFill>
                  <a:srgbClr val="0E13E4"/>
                </a:solidFill>
                <a:latin typeface="Arial Narrow" pitchFamily="34" charset="0"/>
              </a:rPr>
              <a:t> </a:t>
            </a:r>
            <a:r>
              <a:rPr lang="ru-RU" sz="1600" b="1" spc="50" dirty="0" smtClean="0">
                <a:ln w="317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glow rad="127000">
                    <a:schemeClr val="tx1"/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rPr>
              <a:t>ГАРАЗА И.В.  и  майора  МАРЦЕНЮКА  С. </a:t>
            </a:r>
            <a:r>
              <a:rPr lang="ru-RU" sz="1600" b="1" dirty="0" smtClean="0">
                <a:latin typeface="Arial Narrow" pitchFamily="34" charset="0"/>
              </a:rPr>
              <a:t>квалифицируются </a:t>
            </a:r>
            <a:r>
              <a:rPr lang="ru-RU" sz="1600" b="1" dirty="0">
                <a:latin typeface="Arial Narrow" pitchFamily="34" charset="0"/>
              </a:rPr>
              <a:t>по 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следующим статьям Уголовного кодекса Украины: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 smtClean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365. 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Превышение власти или служебных </a:t>
            </a:r>
            <a:r>
              <a:rPr lang="ru-RU" sz="1600" b="1" dirty="0" smtClean="0">
                <a:solidFill>
                  <a:srgbClr val="0E13E4"/>
                </a:solidFill>
                <a:latin typeface="Arial Narrow" pitchFamily="34" charset="0"/>
              </a:rPr>
              <a:t>полномочий.</a:t>
            </a:r>
            <a:endParaRPr lang="ru-RU" sz="1600" b="1" dirty="0">
              <a:solidFill>
                <a:srgbClr val="0E13E4"/>
              </a:solidFill>
              <a:latin typeface="Arial Narrow" pitchFamily="34" charset="0"/>
            </a:endParaRPr>
          </a:p>
          <a:p>
            <a:pPr indent="361950" algn="just">
              <a:lnSpc>
                <a:spcPct val="110000"/>
              </a:lnSpc>
            </a:pPr>
            <a:r>
              <a:rPr lang="ru-RU" sz="1600" b="1" dirty="0" smtClean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370. 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Провокация </a:t>
            </a:r>
            <a:r>
              <a:rPr lang="ru-RU" sz="1600" b="1" dirty="0" smtClean="0">
                <a:solidFill>
                  <a:srgbClr val="0E13E4"/>
                </a:solidFill>
                <a:latin typeface="Arial Narrow" pitchFamily="34" charset="0"/>
              </a:rPr>
              <a:t>взятки.</a:t>
            </a:r>
            <a:endParaRPr lang="ru-RU" sz="1600" b="1" dirty="0">
              <a:solidFill>
                <a:srgbClr val="0E13E4"/>
              </a:solidFill>
              <a:latin typeface="Arial Narrow" pitchFamily="34" charset="0"/>
            </a:endParaRPr>
          </a:p>
          <a:p>
            <a:pPr indent="361950" algn="just">
              <a:lnSpc>
                <a:spcPct val="110000"/>
              </a:lnSpc>
            </a:pPr>
            <a:r>
              <a:rPr lang="ru-RU" sz="1600" b="1" dirty="0" smtClean="0">
                <a:solidFill>
                  <a:srgbClr val="FF0000"/>
                </a:solidFill>
                <a:latin typeface="Arial Narrow" pitchFamily="34" charset="0"/>
              </a:rPr>
              <a:t>Статья </a:t>
            </a: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436 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Пропаганда войны.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Статья 437 ч.1, ч.2 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Планирование, подготовка, развязывание и ведение агрессивной войны.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Статья 438 ч.1, ч.2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 Нарушение законов и обычаев войны.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Статья 439 ч.1, ч.2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 Применение оружия массового уничтожения.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Статья 442 ч.1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 Геноцид.</a:t>
            </a:r>
          </a:p>
          <a:p>
            <a:pPr indent="361950" algn="just">
              <a:lnSpc>
                <a:spcPct val="110000"/>
              </a:lnSpc>
            </a:pPr>
            <a:r>
              <a:rPr lang="ru-RU" sz="1600" b="1" dirty="0">
                <a:solidFill>
                  <a:srgbClr val="FF0000"/>
                </a:solidFill>
                <a:latin typeface="Arial Narrow" pitchFamily="34" charset="0"/>
              </a:rPr>
              <a:t>Статья 433 ч.1, ч.2</a:t>
            </a:r>
            <a:r>
              <a:rPr lang="ru-RU" sz="1600" b="1" dirty="0">
                <a:solidFill>
                  <a:srgbClr val="0E13E4"/>
                </a:solidFill>
                <a:latin typeface="Arial Narrow" pitchFamily="34" charset="0"/>
              </a:rPr>
              <a:t> Насилие над населением в районе военных действий</a:t>
            </a:r>
            <a:r>
              <a:rPr lang="ru-RU" sz="1600" b="1" dirty="0" smtClean="0">
                <a:solidFill>
                  <a:srgbClr val="0E13E4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ea typeface="+mn-ea"/>
                <a:cs typeface="+mn-cs"/>
              </a:rPr>
              <a:t>Не забудем! Не простим!</a:t>
            </a:r>
          </a:p>
        </p:txBody>
      </p:sp>
      <p:pic>
        <p:nvPicPr>
          <p:cNvPr id="25" name="Рисунок 24"/>
          <p:cNvPicPr/>
          <p:nvPr/>
        </p:nvPicPr>
        <p:blipFill rotWithShape="1">
          <a:blip r:embed="rId4"/>
          <a:srcRect l="66034" t="28180" r="3340" b="29464"/>
          <a:stretch/>
        </p:blipFill>
        <p:spPr>
          <a:xfrm>
            <a:off x="2915816" y="4725144"/>
            <a:ext cx="2592288" cy="192711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6" name="Picture 2" descr="D:\2 ОТДЕЛ\Альбомы\Военные преступники\для альбома по Макеевке\Суд\I-40-VOKRUG-sud-f08_640-620x377.jp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080" y="4725144"/>
            <a:ext cx="3226408" cy="1927115"/>
          </a:xfrm>
          <a:prstGeom prst="rect">
            <a:avLst/>
          </a:prstGeom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shu\Desktop\ВСУ\30 омбр\Гараз 30 бр\12321225_1044000545663389_8250541752059810434_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7" t="26697" r="1585" b="17376"/>
          <a:stretch/>
        </p:blipFill>
        <p:spPr bwMode="auto">
          <a:xfrm>
            <a:off x="885815" y="572839"/>
            <a:ext cx="1035665" cy="2207163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6" t="18243" r="58470" b="36717"/>
          <a:stretch/>
        </p:blipFill>
        <p:spPr bwMode="auto">
          <a:xfrm>
            <a:off x="885815" y="2936766"/>
            <a:ext cx="1035665" cy="178837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2" descr="C:\Users\shu\Desktop\ПсБ\Военные преступники\Эмблемы бригад\Эмблемы Заготовки\Эмблемы новые\30omb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33156"/>
            <a:ext cx="1728192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8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14123</TotalTime>
  <Words>531</Words>
  <Application>Microsoft Office PowerPoint</Application>
  <PresentationFormat>Экран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Командир30-йомбрВСУ Герой Украины –  полковник НЕСТЕРЕНКО  Александр Владимирович  Военный преступник. В 2015 году полковнику  НЕСТЕРЕНКО за геноцид собственного народа, за систематические обстрелы Горловки, уничтожение мирного населения присвоено звание Герой Украины.  В настоящее время украинские каратели под командованием Героя Украины полковника НЕСТЕРЕНКО А.В. продолжают обстреливают Горловку, в результате чего гибнут мирные граждане и страдает инфраструктура.  За прошедшую неделю украинские каратели из 30-й омбр ВСУ ___   режим «тишины».  По территории Донецкой народной республике выпущено более ___ артиллерийских снарядов ВСУ, ___ танковых снарядов, ___ мин калибром 82 и 120 мм. Систематически применяются гранатометы, противотанковое и стрелковое оружие.  В результате обстрелов со стороны ВСУ получила ранение девушка 1989 г.р., разрушено ДВА жилых дома и временно прекратили работу четыре электроподстанции в ПЕТРОВСКОМ районе города ДОНЕЦКА и повреждена школа №15 в н.п. ЗАЙЦЕВО. Украинские каратели продолжают мародерствовать в отношении мирного населения. Такой факт был отмечен в н.п. ЗАЙЦЕВО. В ответ на жалобу местного жителя, сотрудниками СБУ был совершен поджог жилого дома.</dc:title>
  <dc:creator>2 OTD</dc:creator>
  <cp:lastModifiedBy>User</cp:lastModifiedBy>
  <cp:revision>1238</cp:revision>
  <cp:lastPrinted>2016-07-22T06:54:53Z</cp:lastPrinted>
  <dcterms:created xsi:type="dcterms:W3CDTF">2016-03-19T06:45:42Z</dcterms:created>
  <dcterms:modified xsi:type="dcterms:W3CDTF">2016-07-22T06:55:05Z</dcterms:modified>
</cp:coreProperties>
</file>